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5" r:id="rId2"/>
    <p:sldId id="358" r:id="rId3"/>
    <p:sldId id="373" r:id="rId4"/>
    <p:sldId id="359" r:id="rId5"/>
    <p:sldId id="369" r:id="rId6"/>
    <p:sldId id="363" r:id="rId7"/>
    <p:sldId id="355" r:id="rId8"/>
    <p:sldId id="371" r:id="rId9"/>
    <p:sldId id="372" r:id="rId10"/>
    <p:sldId id="375" r:id="rId11"/>
    <p:sldId id="376" r:id="rId12"/>
    <p:sldId id="379" r:id="rId13"/>
    <p:sldId id="374" r:id="rId14"/>
    <p:sldId id="370" r:id="rId15"/>
    <p:sldId id="293" r:id="rId16"/>
    <p:sldId id="33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83306" autoAdjust="0"/>
  </p:normalViewPr>
  <p:slideViewPr>
    <p:cSldViewPr>
      <p:cViewPr>
        <p:scale>
          <a:sx n="50" d="100"/>
          <a:sy n="50" d="100"/>
        </p:scale>
        <p:origin x="-1190" y="-24"/>
      </p:cViewPr>
      <p:guideLst>
        <p:guide orient="horz" pos="2160"/>
        <p:guide pos="2880"/>
      </p:guideLst>
    </p:cSldViewPr>
  </p:slideViewPr>
  <p:notesTextViewPr>
    <p:cViewPr>
      <p:scale>
        <a:sx n="1" d="1"/>
        <a:sy n="1" d="1"/>
      </p:scale>
      <p:origin x="0" y="0"/>
    </p:cViewPr>
  </p:notesTextViewPr>
  <p:sorterViewPr>
    <p:cViewPr>
      <p:scale>
        <a:sx n="100" d="100"/>
        <a:sy n="100" d="100"/>
      </p:scale>
      <p:origin x="0" y="3552"/>
    </p:cViewPr>
  </p:sorterViewPr>
  <p:notesViewPr>
    <p:cSldViewPr>
      <p:cViewPr>
        <p:scale>
          <a:sx n="100" d="100"/>
          <a:sy n="100" d="100"/>
        </p:scale>
        <p:origin x="-931" y="3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92998E4-4945-44F9-8220-ABC2809FC4AC}" type="datetimeFigureOut">
              <a:rPr lang="en-US" smtClean="0"/>
              <a:t>6/15/2015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BFD81C7-2F41-412C-8C77-495257E54198}" type="slidenum">
              <a:rPr lang="en-US" smtClean="0"/>
              <a:t>‹#›</a:t>
            </a:fld>
            <a:endParaRPr lang="en-US"/>
          </a:p>
        </p:txBody>
      </p:sp>
    </p:spTree>
    <p:extLst>
      <p:ext uri="{BB962C8B-B14F-4D97-AF65-F5344CB8AC3E}">
        <p14:creationId xmlns:p14="http://schemas.microsoft.com/office/powerpoint/2010/main" val="79123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th-TH" dirty="0"/>
              <a:t>Good morning </a:t>
            </a:r>
            <a:r>
              <a:rPr lang="en-US" altLang="th-TH" dirty="0" smtClean="0"/>
              <a:t> Ladies </a:t>
            </a:r>
            <a:r>
              <a:rPr lang="en-US" altLang="th-TH" dirty="0"/>
              <a:t>and  Gentlemen, let me start by saying a few words about my </a:t>
            </a:r>
            <a:r>
              <a:rPr lang="en-US" altLang="th-TH" dirty="0" smtClean="0"/>
              <a:t>background  </a:t>
            </a:r>
            <a:r>
              <a:rPr lang="en-US" altLang="th-TH" dirty="0"/>
              <a:t>I’m </a:t>
            </a:r>
            <a:r>
              <a:rPr lang="en-US" altLang="th-TH" dirty="0" err="1"/>
              <a:t>Bussaba</a:t>
            </a:r>
            <a:r>
              <a:rPr lang="en-US" altLang="th-TH" dirty="0"/>
              <a:t> </a:t>
            </a:r>
            <a:r>
              <a:rPr lang="en-US" altLang="th-TH" dirty="0" err="1"/>
              <a:t>Saelim</a:t>
            </a:r>
            <a:r>
              <a:rPr lang="en-US" altLang="th-TH" dirty="0"/>
              <a:t>  </a:t>
            </a:r>
            <a:r>
              <a:rPr lang="en-US" altLang="th-TH" dirty="0" smtClean="0"/>
              <a:t>Head of CB Accreditation Group from </a:t>
            </a:r>
            <a:r>
              <a:rPr lang="en-US" altLang="th-TH" dirty="0"/>
              <a:t>National Standardization council of  Thailand  or  NSC .   </a:t>
            </a:r>
            <a:r>
              <a:rPr lang="en-US" altLang="th-TH" dirty="0" smtClean="0"/>
              <a:t>My other function is the Co-Chair of WG on CA of the  ASEAN  Consultative Committee on Standard and Quality.   So that I am delighted to present on the topic  Direction of conformity assessment in ASEAN.</a:t>
            </a:r>
            <a:endParaRPr lang="th-TH" dirty="0"/>
          </a:p>
          <a:p>
            <a:r>
              <a:rPr lang="en-US" dirty="0" smtClean="0"/>
              <a:t>Before go to the topic I would like to  </a:t>
            </a:r>
            <a:r>
              <a:rPr lang="en-US" sz="1200" kern="1200" dirty="0" smtClean="0">
                <a:solidFill>
                  <a:schemeClr val="tx1"/>
                </a:solidFill>
                <a:effectLst/>
                <a:latin typeface="+mn-lt"/>
                <a:ea typeface="+mn-ea"/>
                <a:cs typeface="+mn-cs"/>
              </a:rPr>
              <a:t>express my sincere thanks and appreciation to the </a:t>
            </a:r>
            <a:r>
              <a:rPr lang="en-US" sz="1200" kern="1200" dirty="0" err="1" smtClean="0">
                <a:solidFill>
                  <a:schemeClr val="tx1"/>
                </a:solidFill>
                <a:effectLst/>
                <a:latin typeface="+mn-lt"/>
                <a:ea typeface="+mn-ea"/>
                <a:cs typeface="+mn-cs"/>
              </a:rPr>
              <a:t>Srilanka</a:t>
            </a:r>
            <a:r>
              <a:rPr lang="en-US" sz="1200" kern="1200" dirty="0" smtClean="0">
                <a:solidFill>
                  <a:schemeClr val="tx1"/>
                </a:solidFill>
                <a:effectLst/>
                <a:latin typeface="+mn-lt"/>
                <a:ea typeface="+mn-ea"/>
                <a:cs typeface="+mn-cs"/>
              </a:rPr>
              <a:t>  Accreditation Body  for its warm welcome and impeccable arrangements as the Host of APLAC PAC Annual meeting 2015</a:t>
            </a:r>
            <a:r>
              <a:rPr lang="en-US" altLang="th-TH" dirty="0" smtClean="0"/>
              <a:t>. and for organized this host seminar. </a:t>
            </a:r>
            <a:endParaRPr lang="th-TH" dirty="0"/>
          </a:p>
        </p:txBody>
      </p:sp>
      <p:sp>
        <p:nvSpPr>
          <p:cNvPr id="4" name="Slide Number Placeholder 3"/>
          <p:cNvSpPr>
            <a:spLocks noGrp="1"/>
          </p:cNvSpPr>
          <p:nvPr>
            <p:ph type="sldNum" sz="quarter" idx="10"/>
          </p:nvPr>
        </p:nvSpPr>
        <p:spPr/>
        <p:txBody>
          <a:bodyPr/>
          <a:lstStyle/>
          <a:p>
            <a:fld id="{6BFD81C7-2F41-412C-8C77-495257E54198}" type="slidenum">
              <a:rPr lang="en-US" smtClean="0"/>
              <a:t>1</a:t>
            </a:fld>
            <a:endParaRPr lang="en-US"/>
          </a:p>
        </p:txBody>
      </p:sp>
    </p:spTree>
    <p:extLst>
      <p:ext uri="{BB962C8B-B14F-4D97-AF65-F5344CB8AC3E}">
        <p14:creationId xmlns:p14="http://schemas.microsoft.com/office/powerpoint/2010/main" val="382547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endParaRPr lang="en-US" dirty="0" smtClean="0">
              <a:effectLst/>
            </a:endParaRPr>
          </a:p>
          <a:p>
            <a:pPr algn="ctr">
              <a:spcAft>
                <a:spcPts val="0"/>
              </a:spcAft>
            </a:pPr>
            <a:r>
              <a:rPr lang="en-GB" sz="1200" dirty="0" smtClean="0">
                <a:effectLst/>
                <a:latin typeface="Arial"/>
                <a:ea typeface="PMingLiU"/>
              </a:rPr>
              <a:t>1</a:t>
            </a:r>
            <a:endParaRPr lang="en-US" sz="1200" dirty="0" smtClean="0">
              <a:effectLst/>
              <a:latin typeface="Arial"/>
              <a:ea typeface="Times New Roman"/>
            </a:endParaRPr>
          </a:p>
          <a:p>
            <a:pPr algn="ctr">
              <a:spcAft>
                <a:spcPts val="0"/>
              </a:spcAft>
            </a:pPr>
            <a:r>
              <a:rPr lang="en-GB" sz="1200" dirty="0" smtClean="0">
                <a:effectLst/>
                <a:latin typeface="Arial"/>
                <a:ea typeface="PMingLiU"/>
              </a:rPr>
              <a:t> </a:t>
            </a:r>
            <a:endParaRPr lang="en-US" sz="1200" dirty="0" smtClean="0">
              <a:effectLst/>
              <a:latin typeface="Arial"/>
              <a:ea typeface="Times New Roman"/>
            </a:endParaRPr>
          </a:p>
          <a:p>
            <a:pPr>
              <a:spcAft>
                <a:spcPts val="0"/>
              </a:spcAft>
            </a:pPr>
            <a:r>
              <a:rPr lang="en-GB" sz="1200" dirty="0" smtClean="0">
                <a:effectLst/>
                <a:latin typeface="Arial"/>
                <a:ea typeface="PMingLiU"/>
              </a:rPr>
              <a:t>Promoting recognition and acceptance of conformity assessment results amongst ASEAN regulatory bodies including through the PWGs </a:t>
            </a:r>
            <a:endParaRPr lang="en-US" sz="1200" dirty="0" smtClean="0">
              <a:effectLst/>
              <a:latin typeface="Arial"/>
              <a:ea typeface="Times New Roman"/>
            </a:endParaRPr>
          </a:p>
          <a:p>
            <a:pPr marL="742950" lvl="1" indent="-285750">
              <a:spcAft>
                <a:spcPts val="0"/>
              </a:spcAft>
              <a:buFont typeface="+mj-lt"/>
              <a:buAutoNum type="arabicPeriod"/>
            </a:pPr>
            <a:r>
              <a:rPr lang="en-GB" sz="1200" dirty="0" smtClean="0">
                <a:effectLst/>
                <a:latin typeface="Arial"/>
                <a:ea typeface="PMingLiU"/>
              </a:rPr>
              <a:t>Raise awareness for ASEAN regulatory bodies; </a:t>
            </a:r>
            <a:endParaRPr lang="en-US" sz="1200" dirty="0" smtClean="0">
              <a:effectLst/>
              <a:latin typeface="Arial"/>
              <a:ea typeface="Times New Roman"/>
            </a:endParaRPr>
          </a:p>
          <a:p>
            <a:pPr marL="742950" lvl="1" indent="-285750">
              <a:spcAft>
                <a:spcPts val="0"/>
              </a:spcAft>
              <a:buFont typeface="+mj-lt"/>
              <a:buAutoNum type="arabicPeriod"/>
            </a:pPr>
            <a:r>
              <a:rPr lang="en-GB" sz="1200" dirty="0" smtClean="0">
                <a:effectLst/>
                <a:latin typeface="Arial"/>
                <a:ea typeface="PMingLiU"/>
              </a:rPr>
              <a:t>Collaboration between PWGs and WG 2 to develop conformity assessment requirements;</a:t>
            </a:r>
            <a:endParaRPr lang="en-US" sz="1200" dirty="0" smtClean="0">
              <a:effectLst/>
              <a:latin typeface="Arial"/>
              <a:ea typeface="Times New Roman"/>
            </a:endParaRPr>
          </a:p>
          <a:p>
            <a:pPr marL="742950" lvl="1" indent="-285750">
              <a:spcAft>
                <a:spcPts val="0"/>
              </a:spcAft>
              <a:buFont typeface="+mj-lt"/>
              <a:buAutoNum type="arabicPeriod"/>
            </a:pPr>
            <a:r>
              <a:rPr lang="en-US" sz="1200" dirty="0" smtClean="0">
                <a:effectLst/>
                <a:latin typeface="Arial"/>
                <a:ea typeface="Times New Roman"/>
              </a:rPr>
              <a:t>Member States shall establish co-operation among National Accreditation Bodies in ASEAN to facilitate the implementation of MRAs in regulated and non-regulated sectors</a:t>
            </a:r>
          </a:p>
          <a:p>
            <a:pPr marL="457200">
              <a:spcAft>
                <a:spcPts val="0"/>
              </a:spcAft>
            </a:pPr>
            <a:r>
              <a:rPr lang="en-GB" sz="1200" dirty="0" smtClean="0">
                <a:effectLst/>
                <a:latin typeface="Arial"/>
                <a:ea typeface="PMingLiU"/>
              </a:rPr>
              <a:t> </a:t>
            </a:r>
            <a:endParaRPr lang="en-US" sz="1200" dirty="0" smtClean="0">
              <a:effectLst/>
              <a:latin typeface="Arial"/>
              <a:ea typeface="Times New Roman"/>
            </a:endParaRPr>
          </a:p>
          <a:p>
            <a:pPr algn="ctr">
              <a:spcAft>
                <a:spcPts val="0"/>
              </a:spcAft>
            </a:pPr>
            <a:r>
              <a:rPr lang="en-GB" sz="1200" dirty="0" smtClean="0">
                <a:effectLst/>
                <a:latin typeface="Arial"/>
                <a:ea typeface="PMingLiU"/>
              </a:rPr>
              <a:t>2</a:t>
            </a:r>
            <a:endParaRPr lang="en-US" sz="1200" dirty="0" smtClean="0">
              <a:effectLst/>
              <a:latin typeface="Arial"/>
              <a:ea typeface="Times New Roman"/>
            </a:endParaRPr>
          </a:p>
          <a:p>
            <a:pPr algn="ctr">
              <a:spcAft>
                <a:spcPts val="0"/>
              </a:spcAft>
            </a:pPr>
            <a:r>
              <a:rPr lang="en-GB" sz="1200" dirty="0" smtClean="0">
                <a:effectLst/>
                <a:latin typeface="Arial"/>
                <a:ea typeface="PMingLiU"/>
              </a:rPr>
              <a:t> </a:t>
            </a:r>
            <a:endParaRPr lang="en-US" sz="1200" dirty="0" smtClean="0">
              <a:effectLst/>
              <a:latin typeface="Arial"/>
              <a:ea typeface="Times New Roman"/>
            </a:endParaRPr>
          </a:p>
          <a:p>
            <a:pPr>
              <a:spcAft>
                <a:spcPts val="0"/>
              </a:spcAft>
            </a:pPr>
            <a:r>
              <a:rPr lang="en-GB" sz="1200" dirty="0" smtClean="0">
                <a:effectLst/>
                <a:latin typeface="Arial"/>
                <a:ea typeface="PMingLiU"/>
              </a:rPr>
              <a:t>Enhancing the competence of ABs and CABs in AMS </a:t>
            </a:r>
            <a:endParaRPr lang="en-US" sz="1200" dirty="0" smtClean="0">
              <a:effectLst/>
              <a:latin typeface="Arial"/>
              <a:ea typeface="Times New Roman"/>
            </a:endParaRPr>
          </a:p>
          <a:p>
            <a:pPr>
              <a:spcAft>
                <a:spcPts val="0"/>
              </a:spcAft>
            </a:pPr>
            <a:r>
              <a:rPr lang="en-GB" sz="1200" dirty="0" smtClean="0">
                <a:effectLst/>
                <a:latin typeface="Arial"/>
                <a:ea typeface="PMingLiU"/>
              </a:rPr>
              <a:t>2.1 Enhancing competence of ABs;</a:t>
            </a:r>
            <a:endParaRPr lang="en-US" sz="1200" dirty="0" smtClean="0">
              <a:effectLst/>
              <a:latin typeface="Arial"/>
              <a:ea typeface="Times New Roman"/>
            </a:endParaRPr>
          </a:p>
          <a:p>
            <a:pPr>
              <a:spcAft>
                <a:spcPts val="0"/>
              </a:spcAft>
            </a:pPr>
            <a:r>
              <a:rPr lang="en-GB" sz="1200" dirty="0" smtClean="0">
                <a:effectLst/>
                <a:latin typeface="Arial"/>
                <a:ea typeface="PMingLiU"/>
              </a:rPr>
              <a:t>2.2 Enhancing competence of CABs.</a:t>
            </a:r>
            <a:endParaRPr lang="en-US" sz="1200" dirty="0" smtClean="0">
              <a:effectLst/>
              <a:latin typeface="Arial"/>
              <a:ea typeface="Times New Roman"/>
            </a:endParaRPr>
          </a:p>
          <a:p>
            <a:pPr algn="ctr">
              <a:spcAft>
                <a:spcPts val="0"/>
              </a:spcAft>
            </a:pPr>
            <a:r>
              <a:rPr lang="en-GB" sz="1200" dirty="0" smtClean="0">
                <a:effectLst/>
                <a:latin typeface="Arial"/>
                <a:ea typeface="PMingLiU"/>
              </a:rPr>
              <a:t>3</a:t>
            </a:r>
            <a:endParaRPr lang="en-US" sz="1200" dirty="0" smtClean="0">
              <a:effectLst/>
              <a:latin typeface="Arial"/>
              <a:ea typeface="Times New Roman"/>
            </a:endParaRPr>
          </a:p>
          <a:p>
            <a:pPr algn="ctr">
              <a:spcAft>
                <a:spcPts val="0"/>
              </a:spcAft>
            </a:pPr>
            <a:r>
              <a:rPr lang="en-GB" sz="1200" dirty="0" smtClean="0">
                <a:effectLst/>
                <a:latin typeface="Arial"/>
                <a:ea typeface="PMingLiU"/>
              </a:rPr>
              <a:t> </a:t>
            </a:r>
            <a:endParaRPr lang="en-US" sz="1200" dirty="0" smtClean="0">
              <a:effectLst/>
              <a:latin typeface="Arial"/>
              <a:ea typeface="Times New Roman"/>
            </a:endParaRPr>
          </a:p>
          <a:p>
            <a:pPr>
              <a:spcAft>
                <a:spcPts val="0"/>
              </a:spcAft>
            </a:pPr>
            <a:r>
              <a:rPr lang="en-GB" sz="1200" dirty="0" smtClean="0">
                <a:effectLst/>
                <a:latin typeface="Arial"/>
                <a:ea typeface="PMingLiU"/>
              </a:rPr>
              <a:t>Develop ABs in CLM+B</a:t>
            </a:r>
            <a:endParaRPr lang="en-US" sz="1200" dirty="0" smtClean="0">
              <a:effectLst/>
              <a:latin typeface="Arial"/>
              <a:ea typeface="Times New Roman"/>
            </a:endParaRPr>
          </a:p>
          <a:p>
            <a:pPr marL="742950" lvl="1" indent="-285750">
              <a:spcAft>
                <a:spcPts val="0"/>
              </a:spcAft>
              <a:buFont typeface="+mj-lt"/>
              <a:buAutoNum type="arabicPeriod"/>
            </a:pPr>
            <a:r>
              <a:rPr lang="en-GB" sz="1200" dirty="0" smtClean="0">
                <a:effectLst/>
                <a:latin typeface="Arial"/>
                <a:ea typeface="PMingLiU"/>
              </a:rPr>
              <a:t>To establish act for establishment of ABs;</a:t>
            </a:r>
            <a:endParaRPr lang="en-US" sz="1200" dirty="0" smtClean="0">
              <a:effectLst/>
              <a:latin typeface="Arial"/>
              <a:ea typeface="Times New Roman"/>
            </a:endParaRPr>
          </a:p>
          <a:p>
            <a:pPr marL="742950" lvl="1" indent="-285750">
              <a:spcAft>
                <a:spcPts val="0"/>
              </a:spcAft>
              <a:buFont typeface="+mj-lt"/>
              <a:buAutoNum type="arabicPeriod"/>
            </a:pPr>
            <a:r>
              <a:rPr lang="en-GB" sz="1200" dirty="0" smtClean="0">
                <a:effectLst/>
                <a:latin typeface="Arial"/>
                <a:ea typeface="PMingLiU"/>
              </a:rPr>
              <a:t>To enhance the competence of NAFP;</a:t>
            </a:r>
            <a:endParaRPr lang="en-US" sz="1200" dirty="0" smtClean="0">
              <a:effectLst/>
              <a:latin typeface="Arial"/>
              <a:ea typeface="Times New Roman"/>
            </a:endParaRPr>
          </a:p>
          <a:p>
            <a:pPr marL="742950" lvl="1" indent="-285750">
              <a:spcAft>
                <a:spcPts val="0"/>
              </a:spcAft>
              <a:buFont typeface="+mj-lt"/>
              <a:buAutoNum type="arabicPeriod"/>
            </a:pPr>
            <a:r>
              <a:rPr lang="en-GB" sz="1200" dirty="0" smtClean="0">
                <a:effectLst/>
                <a:latin typeface="Arial"/>
                <a:ea typeface="PMingLiU"/>
              </a:rPr>
              <a:t>To achieve regional/international recognition;</a:t>
            </a:r>
            <a:endParaRPr lang="en-US" sz="1200" dirty="0" smtClean="0">
              <a:effectLst/>
              <a:latin typeface="Arial"/>
              <a:ea typeface="Times New Roman"/>
            </a:endParaRPr>
          </a:p>
          <a:p>
            <a:pPr marL="742950" lvl="1" indent="-285750">
              <a:spcAft>
                <a:spcPts val="0"/>
              </a:spcAft>
              <a:buFont typeface="+mj-lt"/>
              <a:buAutoNum type="arabicPeriod"/>
            </a:pPr>
            <a:r>
              <a:rPr lang="en-GB" sz="1200" dirty="0" smtClean="0">
                <a:effectLst/>
                <a:latin typeface="Arial"/>
                <a:ea typeface="PMingLiU"/>
              </a:rPr>
              <a:t>Continuance of NAFP as a tool for the development of ABs</a:t>
            </a:r>
            <a:endParaRPr lang="en-US" sz="1200" dirty="0" smtClean="0">
              <a:effectLst/>
              <a:latin typeface="Arial"/>
              <a:ea typeface="Times New Roman"/>
            </a:endParaRPr>
          </a:p>
          <a:p>
            <a:pPr marL="182245" indent="-182245">
              <a:spcAft>
                <a:spcPts val="0"/>
              </a:spcAft>
            </a:pPr>
            <a:r>
              <a:rPr lang="en-GB" sz="1200" dirty="0" smtClean="0">
                <a:effectLst/>
                <a:latin typeface="Arial"/>
                <a:ea typeface="PMingLiU"/>
              </a:rPr>
              <a:t> </a:t>
            </a:r>
            <a:endParaRPr lang="en-US" sz="1200" dirty="0" smtClean="0">
              <a:effectLst/>
              <a:latin typeface="Arial"/>
              <a:ea typeface="Times New Roman"/>
            </a:endParaRPr>
          </a:p>
          <a:p>
            <a:endParaRPr lang="th-TH" dirty="0"/>
          </a:p>
        </p:txBody>
      </p:sp>
      <p:sp>
        <p:nvSpPr>
          <p:cNvPr id="4" name="Slide Number Placeholder 3"/>
          <p:cNvSpPr>
            <a:spLocks noGrp="1"/>
          </p:cNvSpPr>
          <p:nvPr>
            <p:ph type="sldNum" sz="quarter" idx="10"/>
          </p:nvPr>
        </p:nvSpPr>
        <p:spPr/>
        <p:txBody>
          <a:bodyPr/>
          <a:lstStyle/>
          <a:p>
            <a:fld id="{6BFD81C7-2F41-412C-8C77-495257E54198}" type="slidenum">
              <a:rPr lang="en-US" smtClean="0"/>
              <a:t>14</a:t>
            </a:fld>
            <a:endParaRPr lang="en-US"/>
          </a:p>
        </p:txBody>
      </p:sp>
    </p:spTree>
    <p:extLst>
      <p:ext uri="{BB962C8B-B14F-4D97-AF65-F5344CB8AC3E}">
        <p14:creationId xmlns:p14="http://schemas.microsoft.com/office/powerpoint/2010/main" val="348218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divided my presentation into 3 parts:  Firstly   I’ll  show you  about  What  is ASEAN and  Why  to be ASEAN community.    Secondly ,  we will look at the  ASEAN  milestone  in this year  2015 to become  AEC ,   ASEAN  Economic  Community.   Thirdly  I will talk about  the  work of WG 2  the WG on conformity assessment .  The structure , scope of activities and  the future direction after 2015.  Which reflect the direction of  Conformity  </a:t>
            </a:r>
            <a:r>
              <a:rPr lang="en-US" dirty="0" err="1" smtClean="0"/>
              <a:t>Assesssment</a:t>
            </a:r>
            <a:r>
              <a:rPr lang="en-US" dirty="0" smtClean="0"/>
              <a:t>  in  ASEAN  after  2015   </a:t>
            </a:r>
          </a:p>
          <a:p>
            <a:r>
              <a:rPr lang="en-US" dirty="0" smtClean="0"/>
              <a:t>I shall only take 17 minutes  of your time </a:t>
            </a:r>
            <a:r>
              <a:rPr lang="en-US" altLang="th-TH" dirty="0" smtClean="0"/>
              <a:t>and </a:t>
            </a:r>
            <a:r>
              <a:rPr lang="en-US" altLang="th-TH" dirty="0"/>
              <a:t>there will be time for question about </a:t>
            </a:r>
            <a:r>
              <a:rPr lang="en-US" altLang="th-TH" dirty="0" smtClean="0"/>
              <a:t>3 minutes</a:t>
            </a:r>
            <a:r>
              <a:rPr lang="en-US" altLang="th-TH" dirty="0"/>
              <a:t>.</a:t>
            </a:r>
            <a:endParaRPr lang="th-TH" dirty="0"/>
          </a:p>
        </p:txBody>
      </p:sp>
      <p:sp>
        <p:nvSpPr>
          <p:cNvPr id="4" name="Slide Number Placeholder 3"/>
          <p:cNvSpPr>
            <a:spLocks noGrp="1"/>
          </p:cNvSpPr>
          <p:nvPr>
            <p:ph type="sldNum" sz="quarter" idx="10"/>
          </p:nvPr>
        </p:nvSpPr>
        <p:spPr/>
        <p:txBody>
          <a:bodyPr/>
          <a:lstStyle/>
          <a:p>
            <a:fld id="{6BFD81C7-2F41-412C-8C77-495257E54198}" type="slidenum">
              <a:rPr lang="en-US" smtClean="0"/>
              <a:t>2</a:t>
            </a:fld>
            <a:endParaRPr lang="en-US"/>
          </a:p>
        </p:txBody>
      </p:sp>
    </p:spTree>
    <p:extLst>
      <p:ext uri="{BB962C8B-B14F-4D97-AF65-F5344CB8AC3E}">
        <p14:creationId xmlns:p14="http://schemas.microsoft.com/office/powerpoint/2010/main" val="397679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700233" y="4414838"/>
            <a:ext cx="5609936"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Times"/>
              </a:rPr>
              <a:t>For those who is not familiar with ASEAN ,  ASEAN stands for  Association of South East Asian Nation.   Now there are 10 member . </a:t>
            </a:r>
          </a:p>
          <a:p>
            <a:r>
              <a:rPr lang="en-GB" dirty="0" smtClean="0">
                <a:latin typeface="Times"/>
              </a:rPr>
              <a:t>The founding economy is Thailand </a:t>
            </a:r>
            <a:r>
              <a:rPr lang="en-GB" dirty="0" err="1" smtClean="0">
                <a:latin typeface="Times"/>
              </a:rPr>
              <a:t>Phillipines</a:t>
            </a:r>
            <a:r>
              <a:rPr lang="en-GB" dirty="0" smtClean="0">
                <a:latin typeface="Times"/>
              </a:rPr>
              <a:t> Indonesia Malaysia Singapore</a:t>
            </a:r>
          </a:p>
          <a:p>
            <a:r>
              <a:rPr lang="en-GB" dirty="0" smtClean="0">
                <a:latin typeface="Times"/>
              </a:rPr>
              <a:t>Brunei</a:t>
            </a:r>
          </a:p>
          <a:p>
            <a:r>
              <a:rPr lang="en-GB" dirty="0" smtClean="0">
                <a:latin typeface="Times"/>
              </a:rPr>
              <a:t>Vietnam</a:t>
            </a:r>
          </a:p>
          <a:p>
            <a:r>
              <a:rPr lang="en-GB" dirty="0" smtClean="0">
                <a:latin typeface="Times"/>
              </a:rPr>
              <a:t>Lao &amp; Myanmar</a:t>
            </a:r>
          </a:p>
          <a:p>
            <a:r>
              <a:rPr lang="en-GB" dirty="0" smtClean="0">
                <a:latin typeface="Times"/>
              </a:rPr>
              <a:t>And then Cambodia is the </a:t>
            </a:r>
            <a:r>
              <a:rPr lang="en-GB" dirty="0">
                <a:latin typeface="Times"/>
              </a:rPr>
              <a:t>last economy joined in </a:t>
            </a:r>
            <a:r>
              <a:rPr lang="en-GB" dirty="0" smtClean="0">
                <a:latin typeface="Times"/>
              </a:rPr>
              <a:t>1999.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9415" indent="-349415">
              <a:buFontTx/>
              <a:buChar char="•"/>
            </a:pPr>
            <a:r>
              <a:rPr lang="en-US" dirty="0" smtClean="0">
                <a:latin typeface="Arial" pitchFamily="34" charset="0"/>
                <a:cs typeface="Arial" pitchFamily="34" charset="0"/>
              </a:rPr>
              <a:t>Population: 616,613,651 (2012)</a:t>
            </a:r>
          </a:p>
          <a:p>
            <a:pPr marL="349415" indent="-349415">
              <a:buFontTx/>
              <a:buChar char="•"/>
            </a:pPr>
            <a:r>
              <a:rPr lang="en-US" dirty="0" smtClean="0">
                <a:latin typeface="Arial" pitchFamily="34" charset="0"/>
                <a:cs typeface="Arial" pitchFamily="34" charset="0"/>
              </a:rPr>
              <a:t>Land area: 4,435,618  sq. km.  </a:t>
            </a:r>
          </a:p>
          <a:p>
            <a:pPr marL="349415" indent="-349415">
              <a:buFontTx/>
              <a:buChar char="•"/>
            </a:pPr>
            <a:r>
              <a:rPr lang="en-US" dirty="0" smtClean="0">
                <a:latin typeface="Arial" pitchFamily="34" charset="0"/>
                <a:cs typeface="Arial" pitchFamily="34" charset="0"/>
              </a:rPr>
              <a:t>GDP: US$ 2.395 trillion (2014) </a:t>
            </a:r>
            <a:r>
              <a:rPr lang="en-US" sz="1200" kern="1200" dirty="0" smtClean="0">
                <a:solidFill>
                  <a:schemeClr val="tx1"/>
                </a:solidFill>
                <a:effectLst/>
                <a:latin typeface="+mn-lt"/>
                <a:ea typeface="+mn-ea"/>
                <a:cs typeface="+mn-cs"/>
              </a:rPr>
              <a:t>and GDP per capita USD 3,832</a:t>
            </a:r>
            <a:endParaRPr lang="en-US" dirty="0" smtClean="0">
              <a:latin typeface="Arial" pitchFamily="34" charset="0"/>
              <a:cs typeface="Arial" pitchFamily="34" charset="0"/>
            </a:endParaRPr>
          </a:p>
          <a:p>
            <a:pPr marL="349415" indent="-349415">
              <a:buFontTx/>
              <a:buChar char="•"/>
            </a:pPr>
            <a:r>
              <a:rPr lang="en-US" dirty="0" smtClean="0">
                <a:latin typeface="Arial" pitchFamily="34" charset="0"/>
                <a:cs typeface="Arial" pitchFamily="34" charset="0"/>
              </a:rPr>
              <a:t>Trade: US$ 2.51 trillion (2014) -- </a:t>
            </a:r>
            <a:r>
              <a:rPr lang="en-US" sz="1200" kern="1200" dirty="0" smtClean="0">
                <a:solidFill>
                  <a:schemeClr val="tx1"/>
                </a:solidFill>
                <a:effectLst/>
                <a:latin typeface="+mn-lt"/>
                <a:ea typeface="+mn-ea"/>
                <a:cs typeface="+mn-cs"/>
              </a:rPr>
              <a:t>Exports = USD 1,271,128 Million; Imports = USD 1,240,388 Million</a:t>
            </a:r>
            <a:endParaRPr lang="en-US" dirty="0" smtClean="0">
              <a:latin typeface="Arial" pitchFamily="34" charset="0"/>
              <a:cs typeface="Arial" pitchFamily="34" charset="0"/>
            </a:endParaRPr>
          </a:p>
          <a:p>
            <a:pPr marL="349415" indent="-349415">
              <a:buFontTx/>
              <a:buChar char="•"/>
            </a:pPr>
            <a:r>
              <a:rPr lang="en-US" dirty="0" smtClean="0">
                <a:latin typeface="Arial" pitchFamily="34" charset="0"/>
                <a:cs typeface="Arial" pitchFamily="34" charset="0"/>
              </a:rPr>
              <a:t>Foreign Direct Investment (FDI): US$ 122.4 billion (2013)</a:t>
            </a:r>
          </a:p>
          <a:p>
            <a:pPr marL="349415" indent="-349415"/>
            <a:endParaRPr lang="en-US" dirty="0" smtClean="0">
              <a:latin typeface="Arial" pitchFamily="34" charset="0"/>
              <a:cs typeface="Arial" pitchFamily="34" charset="0"/>
            </a:endParaRPr>
          </a:p>
          <a:p>
            <a:pPr marL="349415" indent="-349415"/>
            <a:r>
              <a:rPr lang="en-US" dirty="0" smtClean="0"/>
              <a:t>Latest statistics revealed that in general, ASEAN economies remained buoyant as nominal Gross Domestic Product (GDP) grew by 5.2 percent at US$ 2.4 trillion in 2013 from 2.3 trillion in the previous year. The continued economic growth  is partly reflected in the improved GDP per capita at US$ 3,834 from US$ 3,781 in 2012.</a:t>
            </a:r>
          </a:p>
          <a:p>
            <a:pPr marL="349415" indent="-349415"/>
            <a:r>
              <a:rPr lang="en-US" dirty="0" smtClean="0"/>
              <a:t> </a:t>
            </a:r>
          </a:p>
          <a:p>
            <a:pPr marL="349415" indent="-349415"/>
            <a:r>
              <a:rPr lang="en-US" dirty="0" smtClean="0"/>
              <a:t>On the other hand, ASEAN’s real GDP growth in 2013 was slightly lower by 0.7 percentage point at 5.2 percent compared to 2012. ASEAN5’s (Indonesia, Malaysia, Philippines, Singapore and Thailand) combined growth was recorded at 4.1 percent during the third quarter of 2014 from 5.1 percent during the same period in 2013, partly driven by  adverse economic developments in Brunei Darussalam and Thailand.</a:t>
            </a:r>
          </a:p>
          <a:p>
            <a:pPr marL="349415" indent="-349415"/>
            <a:endParaRPr lang="en-US" dirty="0" smtClean="0">
              <a:latin typeface="Arial" pitchFamily="34" charset="0"/>
              <a:cs typeface="Arial" pitchFamily="34" charset="0"/>
            </a:endParaRPr>
          </a:p>
          <a:p>
            <a:pPr marL="349415" indent="-349415" algn="just">
              <a:spcAft>
                <a:spcPts val="611"/>
              </a:spcAft>
            </a:pPr>
            <a:r>
              <a:rPr lang="en-US" dirty="0" smtClean="0">
                <a:latin typeface="Arial" pitchFamily="34" charset="0"/>
                <a:cs typeface="Arial" pitchFamily="34" charset="0"/>
              </a:rPr>
              <a:t>Source : ASEAN Stats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A4628BE-E63E-40FC-90C0-FB6C5BEC3C22}"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6BFD81C7-2F41-412C-8C77-495257E54198}" type="slidenum">
              <a:rPr lang="en-US" smtClean="0"/>
              <a:t>5</a:t>
            </a:fld>
            <a:endParaRPr lang="en-US"/>
          </a:p>
        </p:txBody>
      </p:sp>
    </p:spTree>
    <p:extLst>
      <p:ext uri="{BB962C8B-B14F-4D97-AF65-F5344CB8AC3E}">
        <p14:creationId xmlns:p14="http://schemas.microsoft.com/office/powerpoint/2010/main" val="122268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ASEAN Summit in 2003, Bali Concord , the ASEAN Leaders resolved that an ASEAN Community shall be established </a:t>
            </a:r>
            <a:r>
              <a:rPr lang="en-GB" sz="1200" u="none" kern="1200" baseline="0" dirty="0" smtClean="0">
                <a:solidFill>
                  <a:schemeClr val="tx1"/>
                </a:solidFill>
                <a:effectLst/>
                <a:latin typeface="+mn-lt"/>
                <a:ea typeface="+mn-ea"/>
                <a:cs typeface="+mn-cs"/>
              </a:rPr>
              <a:t>comprising 3 pillars</a:t>
            </a:r>
            <a:r>
              <a:rPr lang="en-GB" sz="1200" kern="1200" baseline="0" dirty="0" smtClean="0">
                <a:solidFill>
                  <a:schemeClr val="tx1"/>
                </a:solidFill>
                <a:effectLst/>
                <a:latin typeface="+mn-lt"/>
                <a:ea typeface="+mn-ea"/>
                <a:cs typeface="+mn-cs"/>
              </a:rPr>
              <a:t> </a:t>
            </a:r>
            <a:r>
              <a:rPr lang="en-US" sz="1200" b="1" dirty="0" smtClean="0"/>
              <a:t>political and security community, economic community, and socio-cultural community</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u="none" kern="1200" baseline="0" dirty="0" smtClean="0">
                <a:solidFill>
                  <a:schemeClr val="tx1"/>
                </a:solidFill>
                <a:effectLst/>
                <a:latin typeface="+mn-lt"/>
                <a:ea typeface="+mn-ea"/>
                <a:cs typeface="+mn-cs"/>
              </a:rPr>
              <a:t>Cebu Declaration on the Acceleration of the Establishment of an ASEAN Community by 2015</a:t>
            </a:r>
          </a:p>
          <a:p>
            <a:endParaRPr lang="en-GB" dirty="0"/>
          </a:p>
          <a:p>
            <a:r>
              <a:rPr lang="en-US" dirty="0"/>
              <a:t>As we all know ASEAN is now in the process of building an ASEAN Economic Community (AEC), which would be an integrated market and production base that is highly competitive, equitable, and fully integrated into the global economy.</a:t>
            </a:r>
            <a:endParaRPr lang="en-US" u="none" baseline="0" dirty="0" smtClean="0"/>
          </a:p>
          <a:p>
            <a:endParaRPr lang="th-TH" dirty="0"/>
          </a:p>
        </p:txBody>
      </p:sp>
      <p:sp>
        <p:nvSpPr>
          <p:cNvPr id="4" name="Slide Number Placeholder 3"/>
          <p:cNvSpPr>
            <a:spLocks noGrp="1"/>
          </p:cNvSpPr>
          <p:nvPr>
            <p:ph type="sldNum" sz="quarter" idx="10"/>
          </p:nvPr>
        </p:nvSpPr>
        <p:spPr/>
        <p:txBody>
          <a:bodyPr/>
          <a:lstStyle/>
          <a:p>
            <a:fld id="{6BFD81C7-2F41-412C-8C77-495257E54198}" type="slidenum">
              <a:rPr lang="en-US" smtClean="0"/>
              <a:t>6</a:t>
            </a:fld>
            <a:endParaRPr lang="en-US"/>
          </a:p>
        </p:txBody>
      </p:sp>
    </p:spTree>
    <p:extLst>
      <p:ext uri="{BB962C8B-B14F-4D97-AF65-F5344CB8AC3E}">
        <p14:creationId xmlns:p14="http://schemas.microsoft.com/office/powerpoint/2010/main" val="236289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D81C7-2F41-412C-8C77-495257E54198}" type="slidenum">
              <a:rPr lang="en-US" smtClean="0"/>
              <a:t>7</a:t>
            </a:fld>
            <a:endParaRPr lang="en-US"/>
          </a:p>
        </p:txBody>
      </p:sp>
    </p:spTree>
    <p:extLst>
      <p:ext uri="{BB962C8B-B14F-4D97-AF65-F5344CB8AC3E}">
        <p14:creationId xmlns:p14="http://schemas.microsoft.com/office/powerpoint/2010/main" val="182044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ACCSQ was formed by the ASEAN Economic Ministers in 1992 to support the objectives of the ASEAN Free Trade Area (AFTA). </a:t>
            </a:r>
            <a:endParaRPr lang="th-TH" dirty="0"/>
          </a:p>
        </p:txBody>
      </p:sp>
      <p:sp>
        <p:nvSpPr>
          <p:cNvPr id="4" name="Slide Number Placeholder 3"/>
          <p:cNvSpPr>
            <a:spLocks noGrp="1"/>
          </p:cNvSpPr>
          <p:nvPr>
            <p:ph type="sldNum" sz="quarter" idx="10"/>
          </p:nvPr>
        </p:nvSpPr>
        <p:spPr/>
        <p:txBody>
          <a:bodyPr/>
          <a:lstStyle/>
          <a:p>
            <a:fld id="{6BFD81C7-2F41-412C-8C77-495257E54198}" type="slidenum">
              <a:rPr lang="en-US" smtClean="0"/>
              <a:t>8</a:t>
            </a:fld>
            <a:endParaRPr lang="en-US"/>
          </a:p>
        </p:txBody>
      </p:sp>
    </p:spTree>
    <p:extLst>
      <p:ext uri="{BB962C8B-B14F-4D97-AF65-F5344CB8AC3E}">
        <p14:creationId xmlns:p14="http://schemas.microsoft.com/office/powerpoint/2010/main" val="394681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ASEAN through the ACCSQ  has </a:t>
            </a:r>
            <a:r>
              <a:rPr lang="en-US" dirty="0" err="1" smtClean="0"/>
              <a:t>endeavoured</a:t>
            </a:r>
            <a:r>
              <a:rPr lang="en-US" dirty="0" smtClean="0"/>
              <a:t> to harmonize</a:t>
            </a:r>
            <a:r>
              <a:rPr lang="en-US" baseline="0" dirty="0" smtClean="0"/>
              <a:t> the national standard with international </a:t>
            </a:r>
            <a:r>
              <a:rPr lang="en-US" baseline="0" dirty="0" err="1" smtClean="0"/>
              <a:t>std</a:t>
            </a:r>
            <a:r>
              <a:rPr lang="en-US" baseline="0" dirty="0" smtClean="0"/>
              <a:t> and implement MRA on CA  to achieve it’s end goal “one </a:t>
            </a:r>
            <a:r>
              <a:rPr lang="en-US" baseline="0" dirty="0" err="1" smtClean="0"/>
              <a:t>Std</a:t>
            </a:r>
            <a:r>
              <a:rPr lang="en-US" baseline="0" dirty="0" smtClean="0"/>
              <a:t> one test accepted everywhere”  the priority for harmonization will be given to the </a:t>
            </a:r>
            <a:r>
              <a:rPr lang="en-US" baseline="0" dirty="0" err="1" smtClean="0"/>
              <a:t>std</a:t>
            </a:r>
            <a:r>
              <a:rPr lang="en-US" baseline="0" dirty="0" smtClean="0"/>
              <a:t> used in technical regulation in MS.</a:t>
            </a:r>
            <a:endParaRPr lang="th-TH" dirty="0"/>
          </a:p>
        </p:txBody>
      </p:sp>
      <p:sp>
        <p:nvSpPr>
          <p:cNvPr id="4" name="Slide Number Placeholder 3"/>
          <p:cNvSpPr>
            <a:spLocks noGrp="1"/>
          </p:cNvSpPr>
          <p:nvPr>
            <p:ph type="sldNum" sz="quarter" idx="10"/>
          </p:nvPr>
        </p:nvSpPr>
        <p:spPr/>
        <p:txBody>
          <a:bodyPr/>
          <a:lstStyle/>
          <a:p>
            <a:fld id="{6BFD81C7-2F41-412C-8C77-495257E54198}" type="slidenum">
              <a:rPr lang="en-US" smtClean="0"/>
              <a:t>10</a:t>
            </a:fld>
            <a:endParaRPr lang="en-US"/>
          </a:p>
        </p:txBody>
      </p:sp>
    </p:spTree>
    <p:extLst>
      <p:ext uri="{BB962C8B-B14F-4D97-AF65-F5344CB8AC3E}">
        <p14:creationId xmlns:p14="http://schemas.microsoft.com/office/powerpoint/2010/main" val="290143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4C87A-072A-4CE5-9F79-4F38DDE7DC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242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B7391-EEE9-4290-B51A-BF1AB805C9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06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FE5205-4551-484D-B780-33467BFB80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004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vl1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7AA14-3892-48AA-89DE-A047064C1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987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B9FBC-2315-4B7D-96BF-850187637B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58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396C5A-299E-4EAE-9DAB-9B0FFE555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36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136761-7A61-443D-9AA4-B29991BF9F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64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C3B42A-D665-425F-BC13-5A615BEA64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32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4AC473-ACD6-48FC-AECB-E4372356BE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35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96D98B-6FAD-4D5C-8E2F-21E4358052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987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8DDC7-FFFA-4397-B643-03D452A0835C}" type="datetimeFigureOut">
              <a:rPr lang="en-US">
                <a:solidFill>
                  <a:prstClr val="black">
                    <a:tint val="75000"/>
                  </a:prstClr>
                </a:solidFill>
              </a:rPr>
              <a:pPr>
                <a:defRPr/>
              </a:pPr>
              <a:t>6/15/2015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41C3E-D157-4FF7-8C78-9418925F32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38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C8DDC7-FFFA-4397-B643-03D452A0835C}" type="datetimeFigureOut">
              <a:rPr lang="en-US">
                <a:solidFill>
                  <a:prstClr val="black">
                    <a:tint val="75000"/>
                  </a:prstClr>
                </a:solidFill>
                <a:ea typeface="MS PGothic" pitchFamily="34" charset="-128"/>
              </a:rPr>
              <a:pPr>
                <a:defRPr/>
              </a:pPr>
              <a:t>6/15/2015</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BFC576-C7C7-4EBA-8F4B-ED40F13DE983}" type="slidenum">
              <a:rPr lang="en-US">
                <a:solidFill>
                  <a:prstClr val="black">
                    <a:tint val="75000"/>
                  </a:prstClr>
                </a:solidFill>
                <a:ea typeface="MS PGothic" pitchFamily="34" charset="-128"/>
              </a:rPr>
              <a:pPr>
                <a:defRPr/>
              </a:pPr>
              <a:t>‹#›</a:t>
            </a:fld>
            <a:endParaRPr lang="en-US">
              <a:solidFill>
                <a:prstClr val="black">
                  <a:tint val="75000"/>
                </a:prstClr>
              </a:solidFill>
              <a:ea typeface="MS PGothic" pitchFamily="34" charset="-128"/>
            </a:endParaRPr>
          </a:p>
        </p:txBody>
      </p:sp>
      <p:pic>
        <p:nvPicPr>
          <p:cNvPr id="2055" name="Picture 2"/>
          <p:cNvPicPr>
            <a:picLocks noChangeAspect="1" noChangeArrowheads="1"/>
          </p:cNvPicPr>
          <p:nvPr userDrawn="1"/>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576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mages.search.yahoo.com/images/view;_ylt=A0S0uPGgZl9PqHQAjiQl4gt.;_ylu=X3oDMTBlMTQ4cGxyBHNlYwNzcgRzbGsDaW1n?back=http://sg.images.search.yahoo.com/search/images?p=asean+accsq&amp;ei=UTF-8&amp;fr=yfp-t-712-s&amp;fr2=tab-web&amp;tab=organic&amp;ri=3&amp;w=479&amp;h=480&amp;imgurl=www.pinoypharmacy.com/community/wp-content/uploads/2010/10/aseanlogo.gif&amp;rurl=http://www.pinoypharmacy.com/pharmacy-event/12th-accsq-mdpwg-meeting&amp;size=37.4+KB&amp;name=vitation+are+sent+today+for+12+th+ACCSQ-MDPWG+by+Ms.+Cecilia+Matienzo+...&amp;p=asean+accsq&amp;oid=269f44c0a87990acf03a997644054dd5&amp;fr2=tab-web&amp;fr=yfp-t-712-s&amp;tt=vitation+are+sent+today+for+12+th+ACCSQ-MDPWG+by+Ms.+Cecilia+Matienzo+...&amp;b=0&amp;ni=72&amp;no=3&amp;tab=organic&amp;ts=&amp;sigr=124jhmmb9&amp;sigb=13iep804p&amp;sigi=1285jahbr&amp;.crumb=kK1lldPBV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01000" cy="1905000"/>
          </a:xfrm>
        </p:spPr>
        <p:txBody>
          <a:bodyPr/>
          <a:lstStyle/>
          <a:p>
            <a:r>
              <a:rPr lang="en-US" sz="3600" b="1" dirty="0" smtClean="0"/>
              <a:t>Direction </a:t>
            </a:r>
            <a:r>
              <a:rPr lang="en-US" sz="3600" b="1" dirty="0"/>
              <a:t>of </a:t>
            </a:r>
            <a:r>
              <a:rPr lang="en-US" sz="3600" b="1" dirty="0" smtClean="0"/>
              <a:t/>
            </a:r>
            <a:br>
              <a:rPr lang="en-US" sz="3600" b="1" dirty="0" smtClean="0"/>
            </a:br>
            <a:r>
              <a:rPr lang="en-US" sz="3600" b="1" dirty="0" smtClean="0"/>
              <a:t>Conformity </a:t>
            </a:r>
            <a:r>
              <a:rPr lang="en-US" sz="3600" b="1" dirty="0" err="1"/>
              <a:t>Assesssment</a:t>
            </a:r>
            <a:r>
              <a:rPr lang="en-US" sz="3600" b="1" dirty="0"/>
              <a:t> </a:t>
            </a:r>
            <a:r>
              <a:rPr lang="en-US" sz="3600" b="1" dirty="0" smtClean="0"/>
              <a:t> in </a:t>
            </a:r>
            <a:r>
              <a:rPr lang="en-US" sz="3600" b="1" dirty="0"/>
              <a:t>ASEAN</a:t>
            </a:r>
            <a:r>
              <a:rPr lang="en-US" sz="3600" dirty="0" smtClean="0">
                <a:solidFill>
                  <a:schemeClr val="bg2">
                    <a:lumMod val="25000"/>
                  </a:schemeClr>
                </a:solidFill>
                <a:effectLst>
                  <a:outerShdw blurRad="38100" dist="38100" dir="2700000" algn="tl">
                    <a:srgbClr val="000000">
                      <a:alpha val="43137"/>
                    </a:srgbClr>
                  </a:outerShdw>
                </a:effectLst>
                <a:latin typeface="Berlin Sans FB Demi" pitchFamily="34" charset="0"/>
              </a:rPr>
              <a:t/>
            </a:r>
            <a:br>
              <a:rPr lang="en-US" sz="3600" dirty="0" smtClean="0">
                <a:solidFill>
                  <a:schemeClr val="bg2">
                    <a:lumMod val="25000"/>
                  </a:schemeClr>
                </a:solidFill>
                <a:effectLst>
                  <a:outerShdw blurRad="38100" dist="38100" dir="2700000" algn="tl">
                    <a:srgbClr val="000000">
                      <a:alpha val="43137"/>
                    </a:srgbClr>
                  </a:outerShdw>
                </a:effectLst>
                <a:latin typeface="Berlin Sans FB Demi" pitchFamily="34" charset="0"/>
              </a:rPr>
            </a:br>
            <a:r>
              <a:rPr lang="en-US" sz="2800" dirty="0" smtClean="0">
                <a:solidFill>
                  <a:srgbClr val="C00000"/>
                </a:solidFill>
                <a:latin typeface="Berlin Sans FB Demi" pitchFamily="34" charset="0"/>
              </a:rPr>
              <a:t> </a:t>
            </a:r>
            <a:endParaRPr lang="en-US" sz="2800" dirty="0">
              <a:solidFill>
                <a:srgbClr val="C00000"/>
              </a:solidFill>
              <a:latin typeface="Berlin Sans FB Demi" pitchFamily="34" charset="0"/>
            </a:endParaRPr>
          </a:p>
        </p:txBody>
      </p:sp>
      <p:pic>
        <p:nvPicPr>
          <p:cNvPr id="4098" name="Picture 2" descr="http://www.chinadailyasia.com/attachement/jpg/site441/20140117/1389924565561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2936875"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58575" y="5105400"/>
            <a:ext cx="2290050" cy="815608"/>
          </a:xfrm>
          <a:prstGeom prst="rect">
            <a:avLst/>
          </a:prstGeom>
          <a:noFill/>
        </p:spPr>
        <p:txBody>
          <a:bodyPr wrap="none" rtlCol="0">
            <a:spAutoFit/>
          </a:bodyPr>
          <a:lstStyle/>
          <a:p>
            <a:pPr algn="ctr"/>
            <a:r>
              <a:rPr lang="en-US" sz="2400" dirty="0" err="1" smtClean="0"/>
              <a:t>Bussaba</a:t>
            </a:r>
            <a:r>
              <a:rPr lang="en-US" sz="2400" dirty="0" smtClean="0"/>
              <a:t>  </a:t>
            </a:r>
            <a:r>
              <a:rPr lang="en-US" sz="2400" dirty="0" err="1" smtClean="0"/>
              <a:t>Saelim</a:t>
            </a:r>
            <a:r>
              <a:rPr lang="en-US" dirty="0" smtClean="0"/>
              <a:t>  </a:t>
            </a:r>
          </a:p>
          <a:p>
            <a:pPr algn="ctr">
              <a:spcBef>
                <a:spcPts val="600"/>
              </a:spcBef>
            </a:pPr>
            <a:r>
              <a:rPr lang="en-US" dirty="0" smtClean="0"/>
              <a:t>ACCSQ </a:t>
            </a:r>
            <a:r>
              <a:rPr lang="en-US" dirty="0"/>
              <a:t>/</a:t>
            </a:r>
            <a:r>
              <a:rPr lang="en-US" dirty="0" smtClean="0"/>
              <a:t>WG2 Co-Chair</a:t>
            </a:r>
            <a:endParaRPr lang="th-TH" dirty="0"/>
          </a:p>
        </p:txBody>
      </p:sp>
    </p:spTree>
    <p:extLst>
      <p:ext uri="{BB962C8B-B14F-4D97-AF65-F5344CB8AC3E}">
        <p14:creationId xmlns:p14="http://schemas.microsoft.com/office/powerpoint/2010/main" val="8328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5400000">
            <a:off x="5833388" y="2942360"/>
            <a:ext cx="2980774" cy="2657910"/>
          </a:xfrm>
          <a:prstGeom prst="roundRect">
            <a:avLst>
              <a:gd name="adj" fmla="val 5773"/>
            </a:avLst>
          </a:prstGeom>
          <a:gradFill>
            <a:gsLst>
              <a:gs pos="0">
                <a:srgbClr val="4BACC6">
                  <a:lumMod val="60000"/>
                  <a:lumOff val="4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lstStyle/>
          <a:p>
            <a:pPr algn="ctr" fontAlgn="auto">
              <a:spcBef>
                <a:spcPts val="0"/>
              </a:spcBef>
              <a:spcAft>
                <a:spcPts val="0"/>
              </a:spcAft>
              <a:defRPr/>
            </a:pPr>
            <a:r>
              <a:rPr lang="en-US" sz="1800" b="1" kern="0" dirty="0">
                <a:solidFill>
                  <a:prstClr val="black"/>
                </a:solidFill>
              </a:rPr>
              <a:t>Standards</a:t>
            </a:r>
            <a:endParaRPr lang="en-GB" sz="1800" b="1" kern="0" dirty="0">
              <a:solidFill>
                <a:prstClr val="black"/>
              </a:solidFill>
            </a:endParaRPr>
          </a:p>
        </p:txBody>
      </p:sp>
      <p:sp>
        <p:nvSpPr>
          <p:cNvPr id="5" name="Rounded Rectangle 4"/>
          <p:cNvSpPr/>
          <p:nvPr/>
        </p:nvSpPr>
        <p:spPr>
          <a:xfrm rot="16200000">
            <a:off x="516451" y="2948046"/>
            <a:ext cx="2992146" cy="2657910"/>
          </a:xfrm>
          <a:prstGeom prst="roundRect">
            <a:avLst>
              <a:gd name="adj" fmla="val 6919"/>
            </a:avLst>
          </a:prstGeom>
          <a:gradFill>
            <a:gsLst>
              <a:gs pos="0">
                <a:srgbClr val="4BACC6">
                  <a:lumMod val="60000"/>
                  <a:lumOff val="4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lstStyle/>
          <a:p>
            <a:pPr algn="ctr" fontAlgn="auto">
              <a:spcBef>
                <a:spcPts val="0"/>
              </a:spcBef>
              <a:spcAft>
                <a:spcPts val="0"/>
              </a:spcAft>
              <a:defRPr/>
            </a:pPr>
            <a:r>
              <a:rPr lang="en-US" sz="1800" b="1" kern="0" dirty="0">
                <a:solidFill>
                  <a:prstClr val="black"/>
                </a:solidFill>
              </a:rPr>
              <a:t>Standards</a:t>
            </a:r>
            <a:endParaRPr lang="en-GB" sz="1800" b="1" kern="0" dirty="0">
              <a:solidFill>
                <a:prstClr val="black"/>
              </a:solidFill>
            </a:endParaRPr>
          </a:p>
        </p:txBody>
      </p:sp>
      <p:sp>
        <p:nvSpPr>
          <p:cNvPr id="6" name="Text Box 8"/>
          <p:cNvSpPr txBox="1">
            <a:spLocks noChangeArrowheads="1"/>
          </p:cNvSpPr>
          <p:nvPr/>
        </p:nvSpPr>
        <p:spPr bwMode="auto">
          <a:xfrm>
            <a:off x="0" y="476672"/>
            <a:ext cx="8748464" cy="685800"/>
          </a:xfrm>
          <a:prstGeom prst="rect">
            <a:avLst/>
          </a:prstGeom>
          <a:noFill/>
          <a:ln w="9525" algn="ctr">
            <a:noFill/>
            <a:miter lim="800000"/>
            <a:headEnd/>
            <a:tailEnd/>
          </a:ln>
        </p:spPr>
        <p:txBody>
          <a:bodyPr lIns="914400" rIns="914400" anchor="ctr"/>
          <a:lstStyle/>
          <a:p>
            <a:pPr algn="ctr">
              <a:spcBef>
                <a:spcPts val="0"/>
              </a:spcBef>
              <a:spcAft>
                <a:spcPts val="0"/>
              </a:spcAft>
            </a:pPr>
            <a:r>
              <a:rPr lang="en-GB" sz="3600" b="1" dirty="0" smtClean="0">
                <a:solidFill>
                  <a:srgbClr val="1F497D"/>
                </a:solidFill>
                <a:latin typeface="Calibri" pitchFamily="34" charset="0"/>
              </a:rPr>
              <a:t>ASEAN Standards &amp; Conformance Framework</a:t>
            </a:r>
            <a:endParaRPr lang="en-GB" sz="3600" b="1" dirty="0">
              <a:solidFill>
                <a:srgbClr val="1F497D"/>
              </a:solidFill>
              <a:latin typeface="Calibri" pitchFamily="34" charset="0"/>
            </a:endParaRPr>
          </a:p>
        </p:txBody>
      </p:sp>
      <p:sp>
        <p:nvSpPr>
          <p:cNvPr id="7" name="Rounded Rectangle 6"/>
          <p:cNvSpPr/>
          <p:nvPr/>
        </p:nvSpPr>
        <p:spPr>
          <a:xfrm>
            <a:off x="5647951" y="4774513"/>
            <a:ext cx="2511188" cy="984914"/>
          </a:xfrm>
          <a:prstGeom prst="roundRect">
            <a:avLst/>
          </a:prstGeom>
          <a:gradFill>
            <a:gsLst>
              <a:gs pos="0">
                <a:srgbClr val="4F81BD">
                  <a:lumMod val="60000"/>
                  <a:lumOff val="4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nchor="ctr"/>
          <a:lstStyle/>
          <a:p>
            <a:pPr algn="ctr" fontAlgn="auto">
              <a:spcBef>
                <a:spcPts val="0"/>
              </a:spcBef>
              <a:spcAft>
                <a:spcPts val="0"/>
              </a:spcAft>
              <a:defRPr/>
            </a:pPr>
            <a:r>
              <a:rPr lang="en-US" sz="1800" b="1" kern="0" dirty="0">
                <a:solidFill>
                  <a:prstClr val="black"/>
                </a:solidFill>
              </a:rPr>
              <a:t>National </a:t>
            </a:r>
            <a:r>
              <a:rPr lang="en-US" sz="1800" b="1" kern="0" dirty="0" smtClean="0">
                <a:solidFill>
                  <a:prstClr val="black"/>
                </a:solidFill>
              </a:rPr>
              <a:t>Metrology </a:t>
            </a:r>
            <a:r>
              <a:rPr lang="en-US" sz="1800" b="1" kern="0" dirty="0">
                <a:solidFill>
                  <a:prstClr val="black"/>
                </a:solidFill>
              </a:rPr>
              <a:t>System </a:t>
            </a:r>
            <a:endParaRPr lang="en-GB" sz="1800" b="1" kern="0" dirty="0">
              <a:solidFill>
                <a:prstClr val="black"/>
              </a:solidFill>
            </a:endParaRPr>
          </a:p>
        </p:txBody>
      </p:sp>
      <p:sp>
        <p:nvSpPr>
          <p:cNvPr id="9" name="Rounded Rectangle 8"/>
          <p:cNvSpPr/>
          <p:nvPr/>
        </p:nvSpPr>
        <p:spPr>
          <a:xfrm>
            <a:off x="5638852" y="3796316"/>
            <a:ext cx="2511188" cy="984914"/>
          </a:xfrm>
          <a:prstGeom prst="roundRect">
            <a:avLst/>
          </a:prstGeom>
          <a:gradFill>
            <a:gsLst>
              <a:gs pos="0">
                <a:srgbClr val="4F81BD">
                  <a:lumMod val="20000"/>
                  <a:lumOff val="8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nchor="ctr"/>
          <a:lstStyle/>
          <a:p>
            <a:pPr algn="ctr" fontAlgn="auto">
              <a:spcBef>
                <a:spcPts val="0"/>
              </a:spcBef>
              <a:spcAft>
                <a:spcPts val="0"/>
              </a:spcAft>
              <a:defRPr/>
            </a:pPr>
            <a:r>
              <a:rPr lang="en-US" sz="1800" b="1" kern="0" dirty="0" smtClean="0">
                <a:solidFill>
                  <a:prstClr val="black"/>
                </a:solidFill>
              </a:rPr>
              <a:t>Conformity Assessment Systems </a:t>
            </a:r>
            <a:endParaRPr lang="en-GB" sz="1800" b="1" kern="0" dirty="0">
              <a:solidFill>
                <a:prstClr val="black"/>
              </a:solidFill>
            </a:endParaRPr>
          </a:p>
        </p:txBody>
      </p:sp>
      <p:sp>
        <p:nvSpPr>
          <p:cNvPr id="10" name="Rounded Rectangle 9"/>
          <p:cNvSpPr/>
          <p:nvPr/>
        </p:nvSpPr>
        <p:spPr>
          <a:xfrm>
            <a:off x="1241995" y="4790435"/>
            <a:ext cx="2511188" cy="984914"/>
          </a:xfrm>
          <a:prstGeom prst="roundRect">
            <a:avLst/>
          </a:prstGeom>
          <a:gradFill>
            <a:gsLst>
              <a:gs pos="0">
                <a:srgbClr val="4BACC6">
                  <a:lumMod val="60000"/>
                  <a:lumOff val="4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nchor="ctr"/>
          <a:lstStyle/>
          <a:p>
            <a:pPr algn="ctr" fontAlgn="auto">
              <a:spcBef>
                <a:spcPts val="0"/>
              </a:spcBef>
              <a:spcAft>
                <a:spcPts val="0"/>
              </a:spcAft>
              <a:defRPr/>
            </a:pPr>
            <a:r>
              <a:rPr lang="en-US" sz="1800" b="1" kern="0" dirty="0">
                <a:solidFill>
                  <a:prstClr val="black"/>
                </a:solidFill>
              </a:rPr>
              <a:t>National </a:t>
            </a:r>
            <a:r>
              <a:rPr lang="en-US" sz="1800" b="1" kern="0" dirty="0" smtClean="0">
                <a:solidFill>
                  <a:prstClr val="black"/>
                </a:solidFill>
              </a:rPr>
              <a:t>Metrology System </a:t>
            </a:r>
            <a:endParaRPr lang="en-GB" sz="1800" b="1" kern="0" dirty="0">
              <a:solidFill>
                <a:prstClr val="black"/>
              </a:solidFill>
            </a:endParaRPr>
          </a:p>
        </p:txBody>
      </p:sp>
      <p:sp>
        <p:nvSpPr>
          <p:cNvPr id="12" name="Rounded Rectangle 11"/>
          <p:cNvSpPr/>
          <p:nvPr/>
        </p:nvSpPr>
        <p:spPr>
          <a:xfrm>
            <a:off x="1232896" y="3812238"/>
            <a:ext cx="2511188" cy="984914"/>
          </a:xfrm>
          <a:prstGeom prst="roundRect">
            <a:avLst/>
          </a:prstGeom>
          <a:gradFill>
            <a:gsLst>
              <a:gs pos="0">
                <a:srgbClr val="4BACC6">
                  <a:lumMod val="20000"/>
                  <a:lumOff val="8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nchor="ctr"/>
          <a:lstStyle/>
          <a:p>
            <a:pPr algn="ctr" fontAlgn="auto">
              <a:spcBef>
                <a:spcPts val="0"/>
              </a:spcBef>
              <a:spcAft>
                <a:spcPts val="0"/>
              </a:spcAft>
              <a:defRPr/>
            </a:pPr>
            <a:r>
              <a:rPr lang="en-US" sz="1800" b="1" kern="0" dirty="0" smtClean="0">
                <a:solidFill>
                  <a:prstClr val="black"/>
                </a:solidFill>
              </a:rPr>
              <a:t>Conformity </a:t>
            </a:r>
            <a:r>
              <a:rPr lang="en-US" b="1" kern="0" dirty="0" smtClean="0">
                <a:solidFill>
                  <a:prstClr val="black"/>
                </a:solidFill>
              </a:rPr>
              <a:t>Assessment S</a:t>
            </a:r>
            <a:r>
              <a:rPr lang="en-US" sz="1800" b="1" kern="0" dirty="0" smtClean="0">
                <a:solidFill>
                  <a:prstClr val="black"/>
                </a:solidFill>
              </a:rPr>
              <a:t>ystems </a:t>
            </a:r>
            <a:endParaRPr lang="en-GB" sz="1800" b="1" kern="0" dirty="0">
              <a:solidFill>
                <a:prstClr val="black"/>
              </a:solidFill>
            </a:endParaRPr>
          </a:p>
        </p:txBody>
      </p:sp>
      <p:sp>
        <p:nvSpPr>
          <p:cNvPr id="14" name="Rounded Rectangle 13"/>
          <p:cNvSpPr/>
          <p:nvPr/>
        </p:nvSpPr>
        <p:spPr>
          <a:xfrm>
            <a:off x="1267288" y="1757116"/>
            <a:ext cx="6768752" cy="1002159"/>
          </a:xfrm>
          <a:prstGeom prst="roundRect">
            <a:avLst/>
          </a:prstGeom>
          <a:solidFill>
            <a:srgbClr val="F79646">
              <a:lumMod val="40000"/>
              <a:lumOff val="6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2000" b="1" kern="0" dirty="0" smtClean="0">
                <a:solidFill>
                  <a:prstClr val="black"/>
                </a:solidFill>
              </a:rPr>
              <a:t>1. Ensure Quality, Safety, Health and Environment</a:t>
            </a:r>
            <a:endParaRPr lang="en-US" sz="2000" b="1" kern="0" dirty="0">
              <a:solidFill>
                <a:prstClr val="black"/>
              </a:solidFill>
            </a:endParaRPr>
          </a:p>
          <a:p>
            <a:pPr algn="ctr" fontAlgn="auto">
              <a:spcBef>
                <a:spcPts val="0"/>
              </a:spcBef>
              <a:spcAft>
                <a:spcPts val="0"/>
              </a:spcAft>
              <a:defRPr/>
            </a:pPr>
            <a:r>
              <a:rPr lang="en-US" sz="2000" b="1" kern="0" dirty="0" smtClean="0">
                <a:solidFill>
                  <a:prstClr val="black"/>
                </a:solidFill>
              </a:rPr>
              <a:t>2. Facilitate </a:t>
            </a:r>
            <a:r>
              <a:rPr lang="en-US" sz="2000" b="1" kern="0" dirty="0">
                <a:solidFill>
                  <a:prstClr val="black"/>
                </a:solidFill>
              </a:rPr>
              <a:t>Trade and Market </a:t>
            </a:r>
            <a:r>
              <a:rPr lang="en-US" sz="2000" b="1" kern="0" dirty="0" smtClean="0">
                <a:solidFill>
                  <a:prstClr val="black"/>
                </a:solidFill>
              </a:rPr>
              <a:t>Access</a:t>
            </a:r>
          </a:p>
        </p:txBody>
      </p:sp>
      <p:sp>
        <p:nvSpPr>
          <p:cNvPr id="15" name="TextBox 15"/>
          <p:cNvSpPr txBox="1">
            <a:spLocks noChangeArrowheads="1"/>
          </p:cNvSpPr>
          <p:nvPr/>
        </p:nvSpPr>
        <p:spPr bwMode="auto">
          <a:xfrm>
            <a:off x="763232" y="5775647"/>
            <a:ext cx="7776864" cy="461665"/>
          </a:xfrm>
          <a:prstGeom prst="rect">
            <a:avLst/>
          </a:prstGeom>
          <a:noFill/>
          <a:ln w="25400">
            <a:solidFill>
              <a:schemeClr val="tx1"/>
            </a:solidFill>
            <a:miter lim="800000"/>
            <a:headEnd/>
            <a:tailEnd/>
          </a:ln>
        </p:spPr>
        <p:txBody>
          <a:bodyPr wrap="square">
            <a:spAutoFit/>
          </a:bodyPr>
          <a:lstStyle/>
          <a:p>
            <a:pPr algn="ctr"/>
            <a:r>
              <a:rPr lang="en-US" sz="2400" b="1" dirty="0" smtClean="0">
                <a:solidFill>
                  <a:srgbClr val="000000"/>
                </a:solidFill>
                <a:latin typeface="Calibri" pitchFamily="34" charset="0"/>
              </a:rPr>
              <a:t>Recognition amongst ASEAN Member States</a:t>
            </a:r>
            <a:endParaRPr lang="en-GB" sz="2400" b="1" dirty="0">
              <a:solidFill>
                <a:srgbClr val="000000"/>
              </a:solidFill>
              <a:latin typeface="Calibri" pitchFamily="34" charset="0"/>
            </a:endParaRPr>
          </a:p>
        </p:txBody>
      </p:sp>
      <p:sp>
        <p:nvSpPr>
          <p:cNvPr id="16" name="Rounded Rectangle 15"/>
          <p:cNvSpPr/>
          <p:nvPr/>
        </p:nvSpPr>
        <p:spPr>
          <a:xfrm>
            <a:off x="1267288" y="2807321"/>
            <a:ext cx="2511188" cy="984914"/>
          </a:xfrm>
          <a:prstGeom prst="roundRect">
            <a:avLst/>
          </a:prstGeom>
          <a:gradFill>
            <a:gsLst>
              <a:gs pos="0">
                <a:srgbClr val="4BACC6">
                  <a:lumMod val="20000"/>
                  <a:lumOff val="8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nchor="ctr"/>
          <a:lstStyle/>
          <a:p>
            <a:pPr algn="ctr" fontAlgn="auto">
              <a:spcBef>
                <a:spcPts val="0"/>
              </a:spcBef>
              <a:spcAft>
                <a:spcPts val="0"/>
              </a:spcAft>
              <a:defRPr/>
            </a:pPr>
            <a:r>
              <a:rPr lang="en-US" sz="1800" b="1" kern="0" dirty="0" smtClean="0">
                <a:solidFill>
                  <a:prstClr val="black"/>
                </a:solidFill>
              </a:rPr>
              <a:t>Technical Regulations</a:t>
            </a:r>
            <a:endParaRPr lang="en-GB" sz="1800" b="1" kern="0" dirty="0">
              <a:solidFill>
                <a:prstClr val="black"/>
              </a:solidFill>
            </a:endParaRPr>
          </a:p>
        </p:txBody>
      </p:sp>
      <p:sp>
        <p:nvSpPr>
          <p:cNvPr id="17" name="Rounded Rectangle 16"/>
          <p:cNvSpPr/>
          <p:nvPr/>
        </p:nvSpPr>
        <p:spPr>
          <a:xfrm>
            <a:off x="5587768" y="2807321"/>
            <a:ext cx="2511188" cy="984914"/>
          </a:xfrm>
          <a:prstGeom prst="roundRect">
            <a:avLst/>
          </a:prstGeom>
          <a:gradFill>
            <a:gsLst>
              <a:gs pos="0">
                <a:srgbClr val="4BACC6">
                  <a:lumMod val="20000"/>
                  <a:lumOff val="8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a:scene3d>
            <a:camera prst="orthographicFront"/>
            <a:lightRig rig="threePt" dir="t">
              <a:rot lat="0" lon="0" rev="0"/>
            </a:lightRig>
          </a:scene3d>
          <a:sp3d prstMaterial="flat"/>
        </p:spPr>
        <p:txBody>
          <a:bodyPr anchor="ctr"/>
          <a:lstStyle/>
          <a:p>
            <a:pPr algn="ctr" fontAlgn="auto">
              <a:spcBef>
                <a:spcPts val="0"/>
              </a:spcBef>
              <a:spcAft>
                <a:spcPts val="0"/>
              </a:spcAft>
              <a:defRPr/>
            </a:pPr>
            <a:r>
              <a:rPr lang="en-US" sz="1800" b="1" kern="0" dirty="0" smtClean="0">
                <a:solidFill>
                  <a:prstClr val="black"/>
                </a:solidFill>
              </a:rPr>
              <a:t>Technical Regulations</a:t>
            </a:r>
            <a:endParaRPr lang="en-GB" sz="1800" b="1" kern="0" dirty="0">
              <a:solidFill>
                <a:prstClr val="black"/>
              </a:solidFill>
            </a:endParaRPr>
          </a:p>
        </p:txBody>
      </p:sp>
      <p:sp>
        <p:nvSpPr>
          <p:cNvPr id="18" name="Left-Right Arrow 17"/>
          <p:cNvSpPr/>
          <p:nvPr/>
        </p:nvSpPr>
        <p:spPr>
          <a:xfrm>
            <a:off x="3859576" y="2807321"/>
            <a:ext cx="1624012" cy="1152128"/>
          </a:xfrm>
          <a:prstGeom prst="leftRightArrow">
            <a:avLst>
              <a:gd name="adj1" fmla="val 63228"/>
              <a:gd name="adj2" fmla="val 20899"/>
            </a:avLst>
          </a:prstGeom>
          <a:solidFill>
            <a:schemeClr val="bg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GB" sz="2400" b="1" kern="0" dirty="0">
              <a:solidFill>
                <a:prstClr val="white"/>
              </a:solidFill>
              <a:latin typeface="Calibri"/>
              <a:cs typeface="+mn-cs"/>
            </a:endParaRPr>
          </a:p>
        </p:txBody>
      </p:sp>
      <p:sp>
        <p:nvSpPr>
          <p:cNvPr id="19" name="Right Brace 18"/>
          <p:cNvSpPr/>
          <p:nvPr/>
        </p:nvSpPr>
        <p:spPr>
          <a:xfrm>
            <a:off x="3859576" y="4077071"/>
            <a:ext cx="360040" cy="148225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ight Brace 19"/>
          <p:cNvSpPr/>
          <p:nvPr/>
        </p:nvSpPr>
        <p:spPr>
          <a:xfrm flipH="1">
            <a:off x="5155720" y="4077071"/>
            <a:ext cx="360040" cy="148225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4265733" y="4643844"/>
            <a:ext cx="838691" cy="369332"/>
          </a:xfrm>
          <a:prstGeom prst="rect">
            <a:avLst/>
          </a:prstGeom>
          <a:noFill/>
        </p:spPr>
        <p:txBody>
          <a:bodyPr wrap="none" rtlCol="0">
            <a:spAutoFit/>
          </a:bodyPr>
          <a:lstStyle/>
          <a:p>
            <a:pPr algn="ctr"/>
            <a:r>
              <a:rPr lang="en-GB" b="1" dirty="0" smtClean="0"/>
              <a:t>MRAs</a:t>
            </a:r>
            <a:endParaRPr lang="en-GB" b="1" dirty="0"/>
          </a:p>
        </p:txBody>
      </p:sp>
      <p:sp>
        <p:nvSpPr>
          <p:cNvPr id="22" name="TextBox 21"/>
          <p:cNvSpPr txBox="1"/>
          <p:nvPr/>
        </p:nvSpPr>
        <p:spPr>
          <a:xfrm>
            <a:off x="4006123" y="2951337"/>
            <a:ext cx="1369286" cy="830997"/>
          </a:xfrm>
          <a:prstGeom prst="rect">
            <a:avLst/>
          </a:prstGeom>
          <a:noFill/>
        </p:spPr>
        <p:txBody>
          <a:bodyPr wrap="none" rtlCol="0">
            <a:spAutoFit/>
          </a:bodyPr>
          <a:lstStyle/>
          <a:p>
            <a:pPr algn="ctr"/>
            <a:r>
              <a:rPr lang="en-GB" sz="1600" b="1" dirty="0" smtClean="0"/>
              <a:t>Harmonised</a:t>
            </a:r>
          </a:p>
          <a:p>
            <a:pPr algn="ctr"/>
            <a:r>
              <a:rPr lang="en-GB" sz="1600" b="1" dirty="0" smtClean="0"/>
              <a:t>Regulatory</a:t>
            </a:r>
          </a:p>
          <a:p>
            <a:pPr algn="ctr"/>
            <a:r>
              <a:rPr lang="en-GB" sz="1600" b="1" dirty="0" smtClean="0"/>
              <a:t>Regime</a:t>
            </a:r>
            <a:endParaRPr lang="en-GB" sz="1600" b="1" dirty="0"/>
          </a:p>
        </p:txBody>
      </p:sp>
      <p:pic>
        <p:nvPicPr>
          <p:cNvPr id="19462" name="Picture 6" descr="http://ts2.mm.bing.net/images/thumbnail.aspx?q=4577396238975461&amp;id=466460d7c878d14db9ecbd7b9572a6e1&amp;index=newexp">
            <a:hlinkClick r:id="rId3" tooltip="vitation are sent today for 12 th ACCSQ-MDPWG by Ms. Cecilia Matienzo ..."/>
          </p:cNvPr>
          <p:cNvPicPr>
            <a:picLocks noChangeAspect="1" noChangeArrowheads="1"/>
          </p:cNvPicPr>
          <p:nvPr/>
        </p:nvPicPr>
        <p:blipFill>
          <a:blip r:embed="rId4" cstate="print"/>
          <a:srcRect/>
          <a:stretch>
            <a:fillRect/>
          </a:stretch>
        </p:blipFill>
        <p:spPr bwMode="auto">
          <a:xfrm>
            <a:off x="7740352" y="116632"/>
            <a:ext cx="1296144" cy="1304245"/>
          </a:xfrm>
          <a:prstGeom prst="rect">
            <a:avLst/>
          </a:prstGeom>
          <a:noFill/>
        </p:spPr>
      </p:pic>
    </p:spTree>
    <p:extLst>
      <p:ext uri="{BB962C8B-B14F-4D97-AF65-F5344CB8AC3E}">
        <p14:creationId xmlns:p14="http://schemas.microsoft.com/office/powerpoint/2010/main" val="7466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AutoShape 3"/>
          <p:cNvSpPr>
            <a:spLocks noChangeArrowheads="1"/>
          </p:cNvSpPr>
          <p:nvPr/>
        </p:nvSpPr>
        <p:spPr bwMode="auto">
          <a:xfrm>
            <a:off x="3398141" y="714375"/>
            <a:ext cx="2376488" cy="1296988"/>
          </a:xfrm>
          <a:prstGeom prst="triangle">
            <a:avLst>
              <a:gd name="adj" fmla="val 50000"/>
            </a:avLst>
          </a:prstGeom>
          <a:gradFill rotWithShape="1">
            <a:gsLst>
              <a:gs pos="0">
                <a:srgbClr val="CCFF66">
                  <a:alpha val="10001"/>
                </a:srgbClr>
              </a:gs>
              <a:gs pos="100000">
                <a:srgbClr val="CCFF66">
                  <a:gamma/>
                  <a:shade val="96078"/>
                  <a:invGamma/>
                </a:srgbClr>
              </a:gs>
            </a:gsLst>
            <a:path path="shape">
              <a:fillToRect l="50000" t="50000" r="50000" b="50000"/>
            </a:path>
          </a:gradFill>
          <a:ln w="9525">
            <a:solidFill>
              <a:srgbClr val="0000FF"/>
            </a:solidFill>
            <a:miter lim="800000"/>
            <a:headEnd/>
            <a:tailEnd/>
          </a:ln>
          <a:effectLst/>
        </p:spPr>
        <p:txBody>
          <a:bodyPr lIns="0" tIns="0" rIns="0" bIns="0" anchor="ctr" anchorCtr="1"/>
          <a:lstStyle/>
          <a:p>
            <a:pPr algn="ctr" fontAlgn="auto">
              <a:spcBef>
                <a:spcPts val="0"/>
              </a:spcBef>
              <a:spcAft>
                <a:spcPts val="0"/>
              </a:spcAft>
              <a:defRPr/>
            </a:pPr>
            <a:r>
              <a:rPr lang="en-US" sz="2400" b="1" dirty="0">
                <a:solidFill>
                  <a:srgbClr val="0000FF"/>
                </a:solidFill>
                <a:latin typeface="Tahoma" pitchFamily="34" charset="0"/>
                <a:cs typeface="Tahoma" pitchFamily="34" charset="0"/>
              </a:rPr>
              <a:t>AB</a:t>
            </a:r>
            <a:r>
              <a:rPr lang="en-US" sz="1600" b="1" dirty="0">
                <a:solidFill>
                  <a:srgbClr val="0000FF"/>
                </a:solidFill>
                <a:latin typeface="Tahoma" pitchFamily="34" charset="0"/>
                <a:cs typeface="Tahoma" pitchFamily="34" charset="0"/>
              </a:rPr>
              <a:t> </a:t>
            </a:r>
          </a:p>
          <a:p>
            <a:pPr algn="ctr" fontAlgn="auto">
              <a:spcBef>
                <a:spcPts val="0"/>
              </a:spcBef>
              <a:spcAft>
                <a:spcPts val="0"/>
              </a:spcAft>
              <a:defRPr/>
            </a:pPr>
            <a:r>
              <a:rPr lang="en-US" sz="1050" b="1" dirty="0">
                <a:solidFill>
                  <a:srgbClr val="0000FF"/>
                </a:solidFill>
                <a:latin typeface="Tahoma" pitchFamily="34" charset="0"/>
                <a:cs typeface="Tahoma" pitchFamily="34" charset="0"/>
              </a:rPr>
              <a:t>(ISO/IEC 17011</a:t>
            </a:r>
            <a:r>
              <a:rPr lang="en-US" sz="1050" dirty="0">
                <a:solidFill>
                  <a:srgbClr val="0000FF"/>
                </a:solidFill>
                <a:latin typeface="Tahoma" pitchFamily="34" charset="0"/>
                <a:cs typeface="Tahoma" pitchFamily="34" charset="0"/>
              </a:rPr>
              <a:t>) </a:t>
            </a:r>
            <a:endParaRPr lang="th-TH" sz="1050" dirty="0">
              <a:solidFill>
                <a:srgbClr val="0000FF"/>
              </a:solidFill>
              <a:latin typeface="Tahoma" pitchFamily="34" charset="0"/>
              <a:cs typeface="Tahoma" pitchFamily="34" charset="0"/>
            </a:endParaRPr>
          </a:p>
        </p:txBody>
      </p:sp>
      <p:sp>
        <p:nvSpPr>
          <p:cNvPr id="6146" name="Rectangle 2"/>
          <p:cNvSpPr>
            <a:spLocks noGrp="1" noChangeArrowheads="1"/>
          </p:cNvSpPr>
          <p:nvPr>
            <p:ph type="title"/>
          </p:nvPr>
        </p:nvSpPr>
        <p:spPr>
          <a:xfrm>
            <a:off x="0" y="76200"/>
            <a:ext cx="9144000" cy="533400"/>
          </a:xfrm>
          <a:solidFill>
            <a:srgbClr val="FFFFCC">
              <a:alpha val="50195"/>
            </a:srgbClr>
          </a:solidFill>
          <a:ln w="15875">
            <a:solidFill>
              <a:srgbClr val="0000FF"/>
            </a:solidFill>
          </a:ln>
        </p:spPr>
        <p:txBody>
          <a:bodyPr rtlCol="0">
            <a:normAutofit fontScale="90000"/>
          </a:bodyPr>
          <a:lstStyle/>
          <a:p>
            <a:pPr algn="ctr" eaLnBrk="1" fontAlgn="auto" hangingPunct="1">
              <a:spcAft>
                <a:spcPts val="0"/>
              </a:spcAft>
              <a:defRPr/>
            </a:pPr>
            <a:r>
              <a:rPr lang="en-US" sz="3200" b="1" dirty="0" smtClean="0">
                <a:solidFill>
                  <a:srgbClr val="0000FF"/>
                </a:solidFill>
                <a:cs typeface="CordiaUPC" pitchFamily="34" charset="-34"/>
              </a:rPr>
              <a:t>ASEAN CA technical Infrastructure</a:t>
            </a:r>
            <a:endParaRPr lang="th-TH" sz="3200" b="1" dirty="0" smtClean="0">
              <a:solidFill>
                <a:srgbClr val="0000FF"/>
              </a:solidFill>
              <a:cs typeface="CordiaUPC" pitchFamily="34" charset="-34"/>
            </a:endParaRPr>
          </a:p>
        </p:txBody>
      </p:sp>
      <p:sp>
        <p:nvSpPr>
          <p:cNvPr id="348164" name="AutoShape 4"/>
          <p:cNvSpPr>
            <a:spLocks noChangeArrowheads="1"/>
          </p:cNvSpPr>
          <p:nvPr/>
        </p:nvSpPr>
        <p:spPr bwMode="auto">
          <a:xfrm rot="10800000">
            <a:off x="468313" y="4100513"/>
            <a:ext cx="8064500" cy="1223962"/>
          </a:xfrm>
          <a:custGeom>
            <a:avLst/>
            <a:gdLst>
              <a:gd name="G0" fmla="+- 3268 0 0"/>
              <a:gd name="G1" fmla="+- 21600 0 3268"/>
              <a:gd name="G2" fmla="*/ 3268 1 2"/>
              <a:gd name="G3" fmla="+- 21600 0 G2"/>
              <a:gd name="G4" fmla="+/ 3268 21600 2"/>
              <a:gd name="G5" fmla="+/ G1 0 2"/>
              <a:gd name="G6" fmla="*/ 21600 21600 3268"/>
              <a:gd name="G7" fmla="*/ G6 1 2"/>
              <a:gd name="G8" fmla="+- 21600 0 G7"/>
              <a:gd name="G9" fmla="*/ 21600 1 2"/>
              <a:gd name="G10" fmla="+- 3268 0 G9"/>
              <a:gd name="G11" fmla="?: G10 G8 0"/>
              <a:gd name="G12" fmla="?: G10 G7 21600"/>
              <a:gd name="T0" fmla="*/ 19966 w 21600"/>
              <a:gd name="T1" fmla="*/ 10800 h 21600"/>
              <a:gd name="T2" fmla="*/ 10800 w 21600"/>
              <a:gd name="T3" fmla="*/ 21600 h 21600"/>
              <a:gd name="T4" fmla="*/ 1634 w 21600"/>
              <a:gd name="T5" fmla="*/ 10800 h 21600"/>
              <a:gd name="T6" fmla="*/ 10800 w 21600"/>
              <a:gd name="T7" fmla="*/ 0 h 21600"/>
              <a:gd name="T8" fmla="*/ 3434 w 21600"/>
              <a:gd name="T9" fmla="*/ 3434 h 21600"/>
              <a:gd name="T10" fmla="*/ 18166 w 21600"/>
              <a:gd name="T11" fmla="*/ 18166 h 21600"/>
            </a:gdLst>
            <a:ahLst/>
            <a:cxnLst>
              <a:cxn ang="0">
                <a:pos x="T0" y="T1"/>
              </a:cxn>
              <a:cxn ang="0">
                <a:pos x="T2" y="T3"/>
              </a:cxn>
              <a:cxn ang="0">
                <a:pos x="T4" y="T5"/>
              </a:cxn>
              <a:cxn ang="0">
                <a:pos x="T6" y="T7"/>
              </a:cxn>
            </a:cxnLst>
            <a:rect l="T8" t="T9" r="T10" b="T11"/>
            <a:pathLst>
              <a:path w="21600" h="21600">
                <a:moveTo>
                  <a:pt x="0" y="0"/>
                </a:moveTo>
                <a:lnTo>
                  <a:pt x="3268" y="21600"/>
                </a:lnTo>
                <a:lnTo>
                  <a:pt x="18332" y="21600"/>
                </a:lnTo>
                <a:lnTo>
                  <a:pt x="21600" y="0"/>
                </a:lnTo>
                <a:close/>
              </a:path>
            </a:pathLst>
          </a:custGeom>
          <a:gradFill rotWithShape="1">
            <a:gsLst>
              <a:gs pos="0">
                <a:srgbClr val="FFCC99">
                  <a:gamma/>
                  <a:tint val="33725"/>
                  <a:invGamma/>
                </a:srgbClr>
              </a:gs>
              <a:gs pos="100000">
                <a:srgbClr val="FFCC99">
                  <a:alpha val="70000"/>
                </a:srgbClr>
              </a:gs>
            </a:gsLst>
            <a:path path="shape">
              <a:fillToRect l="50000" t="50000" r="50000" b="50000"/>
            </a:path>
          </a:gradFill>
          <a:ln w="9525">
            <a:solidFill>
              <a:srgbClr val="0000FF"/>
            </a:solidFill>
            <a:miter lim="800000"/>
            <a:headEnd/>
            <a:tailEnd/>
          </a:ln>
          <a:effectLst/>
        </p:spPr>
        <p:txBody>
          <a:bodyPr rot="10800000" wrap="none" lIns="18000" tIns="10800" rIns="18000" bIns="10800" anchorCtr="1"/>
          <a:lstStyle/>
          <a:p>
            <a:pPr algn="ctr" fontAlgn="auto">
              <a:spcBef>
                <a:spcPts val="0"/>
              </a:spcBef>
              <a:spcAft>
                <a:spcPts val="0"/>
              </a:spcAft>
              <a:defRPr/>
            </a:pPr>
            <a:r>
              <a:rPr lang="en-US" sz="2000" dirty="0" smtClean="0">
                <a:solidFill>
                  <a:srgbClr val="0000FF"/>
                </a:solidFill>
                <a:latin typeface="Tahoma" pitchFamily="34" charset="0"/>
                <a:cs typeface="Tahoma" pitchFamily="34" charset="0"/>
              </a:rPr>
              <a:t>Organization/Products/Object </a:t>
            </a:r>
            <a:r>
              <a:rPr lang="en-US" sz="2000" dirty="0">
                <a:solidFill>
                  <a:srgbClr val="0000FF"/>
                </a:solidFill>
                <a:latin typeface="Tahoma" pitchFamily="34" charset="0"/>
                <a:cs typeface="Tahoma" pitchFamily="34" charset="0"/>
              </a:rPr>
              <a:t>of </a:t>
            </a:r>
            <a:r>
              <a:rPr lang="en-US" sz="2000" dirty="0" smtClean="0">
                <a:solidFill>
                  <a:srgbClr val="0000FF"/>
                </a:solidFill>
                <a:latin typeface="Tahoma" pitchFamily="34" charset="0"/>
                <a:cs typeface="Tahoma" pitchFamily="34" charset="0"/>
              </a:rPr>
              <a:t>CA</a:t>
            </a:r>
            <a:endParaRPr lang="en-US" sz="2000" dirty="0">
              <a:solidFill>
                <a:srgbClr val="0000FF"/>
              </a:solidFill>
              <a:latin typeface="Tahoma" pitchFamily="34" charset="0"/>
              <a:cs typeface="Tahoma" pitchFamily="34" charset="0"/>
            </a:endParaRPr>
          </a:p>
          <a:p>
            <a:pPr algn="ctr" fontAlgn="auto">
              <a:spcBef>
                <a:spcPts val="0"/>
              </a:spcBef>
              <a:spcAft>
                <a:spcPts val="0"/>
              </a:spcAft>
              <a:defRPr/>
            </a:pPr>
            <a:r>
              <a:rPr lang="en-US" sz="2000" dirty="0">
                <a:solidFill>
                  <a:srgbClr val="FF0000"/>
                </a:solidFill>
                <a:latin typeface="Tahoma" pitchFamily="34" charset="0"/>
                <a:cs typeface="Tahoma" pitchFamily="34" charset="0"/>
              </a:rPr>
              <a:t>(ISO/IEC 17050 -1,2</a:t>
            </a:r>
            <a:r>
              <a:rPr lang="en-US" sz="2000" dirty="0" smtClean="0">
                <a:solidFill>
                  <a:srgbClr val="FF0000"/>
                </a:solidFill>
                <a:latin typeface="Tahoma" pitchFamily="34" charset="0"/>
                <a:cs typeface="Tahoma" pitchFamily="34" charset="0"/>
              </a:rPr>
              <a:t>)</a:t>
            </a:r>
            <a:endParaRPr lang="en-US" sz="2000" dirty="0">
              <a:solidFill>
                <a:srgbClr val="0000FF"/>
              </a:solidFill>
              <a:latin typeface="Tahoma" pitchFamily="34" charset="0"/>
              <a:cs typeface="Tahoma" pitchFamily="34" charset="0"/>
            </a:endParaRPr>
          </a:p>
        </p:txBody>
      </p:sp>
      <p:sp>
        <p:nvSpPr>
          <p:cNvPr id="3077" name="Rectangle 5"/>
          <p:cNvSpPr>
            <a:spLocks noChangeArrowheads="1"/>
          </p:cNvSpPr>
          <p:nvPr/>
        </p:nvSpPr>
        <p:spPr bwMode="auto">
          <a:xfrm>
            <a:off x="1403350" y="5900738"/>
            <a:ext cx="2160588" cy="576262"/>
          </a:xfrm>
          <a:prstGeom prst="rect">
            <a:avLst/>
          </a:prstGeom>
          <a:gradFill rotWithShape="1">
            <a:gsLst>
              <a:gs pos="0">
                <a:srgbClr val="FF8EB4"/>
              </a:gs>
              <a:gs pos="100000">
                <a:srgbClr val="FF6699">
                  <a:alpha val="29999"/>
                </a:srgbClr>
              </a:gs>
            </a:gsLst>
            <a:path path="shape">
              <a:fillToRect l="50000" t="50000" r="50000" b="50000"/>
            </a:path>
          </a:gradFill>
          <a:ln w="9525">
            <a:solidFill>
              <a:srgbClr val="0000FF"/>
            </a:solidFill>
            <a:miter lim="800000"/>
            <a:headEnd/>
            <a:tailEnd/>
          </a:ln>
        </p:spPr>
        <p:txBody>
          <a:bodyPr wrap="none" anchor="ctr"/>
          <a:lstStyle/>
          <a:p>
            <a:r>
              <a:rPr lang="en-US" sz="2400">
                <a:solidFill>
                  <a:srgbClr val="0000FF"/>
                </a:solidFill>
                <a:latin typeface="Tahoma" pitchFamily="34" charset="0"/>
                <a:cs typeface="Tahoma" pitchFamily="34" charset="0"/>
              </a:rPr>
              <a:t>Government</a:t>
            </a:r>
            <a:endParaRPr lang="th-TH" sz="2400">
              <a:solidFill>
                <a:srgbClr val="0000FF"/>
              </a:solidFill>
              <a:latin typeface="Tahoma" pitchFamily="34" charset="0"/>
              <a:cs typeface="Tahoma" pitchFamily="34" charset="0"/>
            </a:endParaRPr>
          </a:p>
        </p:txBody>
      </p:sp>
      <p:sp>
        <p:nvSpPr>
          <p:cNvPr id="3078" name="Rectangle 7"/>
          <p:cNvSpPr>
            <a:spLocks noChangeArrowheads="1"/>
          </p:cNvSpPr>
          <p:nvPr/>
        </p:nvSpPr>
        <p:spPr bwMode="auto">
          <a:xfrm>
            <a:off x="5437188" y="5900738"/>
            <a:ext cx="2160587" cy="576262"/>
          </a:xfrm>
          <a:prstGeom prst="rect">
            <a:avLst/>
          </a:prstGeom>
          <a:gradFill rotWithShape="1">
            <a:gsLst>
              <a:gs pos="0">
                <a:srgbClr val="EECBFF"/>
              </a:gs>
              <a:gs pos="100000">
                <a:srgbClr val="CC66FF">
                  <a:alpha val="39998"/>
                </a:srgbClr>
              </a:gs>
            </a:gsLst>
            <a:path path="shape">
              <a:fillToRect l="50000" t="50000" r="50000" b="50000"/>
            </a:path>
          </a:gradFill>
          <a:ln w="9525">
            <a:solidFill>
              <a:srgbClr val="0000FF"/>
            </a:solidFill>
            <a:miter lim="800000"/>
            <a:headEnd/>
            <a:tailEnd/>
          </a:ln>
        </p:spPr>
        <p:txBody>
          <a:bodyPr wrap="none" anchor="ctr"/>
          <a:lstStyle/>
          <a:p>
            <a:r>
              <a:rPr lang="en-US" sz="2400">
                <a:solidFill>
                  <a:srgbClr val="0000FF"/>
                </a:solidFill>
                <a:latin typeface="Tahoma" pitchFamily="34" charset="0"/>
                <a:cs typeface="Tahoma" pitchFamily="34" charset="0"/>
              </a:rPr>
              <a:t>Stakeholders</a:t>
            </a:r>
            <a:endParaRPr lang="th-TH" sz="2400">
              <a:solidFill>
                <a:srgbClr val="0000FF"/>
              </a:solidFill>
              <a:latin typeface="Tahoma" pitchFamily="34" charset="0"/>
              <a:cs typeface="Tahoma" pitchFamily="34" charset="0"/>
            </a:endParaRPr>
          </a:p>
        </p:txBody>
      </p:sp>
      <p:sp>
        <p:nvSpPr>
          <p:cNvPr id="3079" name="Line 8"/>
          <p:cNvSpPr>
            <a:spLocks noChangeShapeType="1"/>
          </p:cNvSpPr>
          <p:nvPr/>
        </p:nvSpPr>
        <p:spPr bwMode="auto">
          <a:xfrm>
            <a:off x="4572000" y="2084388"/>
            <a:ext cx="0" cy="287337"/>
          </a:xfrm>
          <a:prstGeom prst="line">
            <a:avLst/>
          </a:prstGeom>
          <a:noFill/>
          <a:ln w="57150">
            <a:solidFill>
              <a:srgbClr val="0000FF"/>
            </a:solidFill>
            <a:round/>
            <a:headEnd/>
            <a:tailEnd type="triangle" w="med" len="med"/>
          </a:ln>
        </p:spPr>
        <p:txBody>
          <a:bodyPr/>
          <a:lstStyle/>
          <a:p>
            <a:endParaRPr lang="en-GB"/>
          </a:p>
        </p:txBody>
      </p:sp>
      <p:sp>
        <p:nvSpPr>
          <p:cNvPr id="3080" name="Line 9"/>
          <p:cNvSpPr>
            <a:spLocks noChangeShapeType="1"/>
          </p:cNvSpPr>
          <p:nvPr/>
        </p:nvSpPr>
        <p:spPr bwMode="auto">
          <a:xfrm>
            <a:off x="4572000" y="3595688"/>
            <a:ext cx="0" cy="504825"/>
          </a:xfrm>
          <a:prstGeom prst="line">
            <a:avLst/>
          </a:prstGeom>
          <a:noFill/>
          <a:ln w="57150">
            <a:solidFill>
              <a:srgbClr val="0000FF"/>
            </a:solidFill>
            <a:round/>
            <a:headEnd/>
            <a:tailEnd type="triangle" w="med" len="med"/>
          </a:ln>
        </p:spPr>
        <p:txBody>
          <a:bodyPr/>
          <a:lstStyle/>
          <a:p>
            <a:endParaRPr lang="en-GB"/>
          </a:p>
        </p:txBody>
      </p:sp>
      <p:sp>
        <p:nvSpPr>
          <p:cNvPr id="3081" name="Line 11"/>
          <p:cNvSpPr>
            <a:spLocks noChangeShapeType="1"/>
          </p:cNvSpPr>
          <p:nvPr/>
        </p:nvSpPr>
        <p:spPr bwMode="auto">
          <a:xfrm>
            <a:off x="6516688" y="5310188"/>
            <a:ext cx="0" cy="590550"/>
          </a:xfrm>
          <a:prstGeom prst="line">
            <a:avLst/>
          </a:prstGeom>
          <a:noFill/>
          <a:ln w="57150">
            <a:solidFill>
              <a:srgbClr val="0000FF"/>
            </a:solidFill>
            <a:round/>
            <a:headEnd/>
            <a:tailEnd type="triangle" w="med" len="med"/>
          </a:ln>
        </p:spPr>
        <p:txBody>
          <a:bodyPr/>
          <a:lstStyle/>
          <a:p>
            <a:endParaRPr lang="en-GB"/>
          </a:p>
        </p:txBody>
      </p:sp>
      <p:sp>
        <p:nvSpPr>
          <p:cNvPr id="3082" name="Line 12"/>
          <p:cNvSpPr>
            <a:spLocks noChangeShapeType="1"/>
          </p:cNvSpPr>
          <p:nvPr/>
        </p:nvSpPr>
        <p:spPr bwMode="auto">
          <a:xfrm>
            <a:off x="2482850" y="5324475"/>
            <a:ext cx="0" cy="576263"/>
          </a:xfrm>
          <a:prstGeom prst="line">
            <a:avLst/>
          </a:prstGeom>
          <a:noFill/>
          <a:ln w="57150">
            <a:solidFill>
              <a:srgbClr val="0000FF"/>
            </a:solidFill>
            <a:round/>
            <a:headEnd/>
            <a:tailEnd type="triangle" w="med" len="med"/>
          </a:ln>
        </p:spPr>
        <p:txBody>
          <a:bodyPr/>
          <a:lstStyle/>
          <a:p>
            <a:endParaRPr lang="en-GB"/>
          </a:p>
        </p:txBody>
      </p:sp>
      <p:sp>
        <p:nvSpPr>
          <p:cNvPr id="3083" name="Line 13"/>
          <p:cNvSpPr>
            <a:spLocks noChangeShapeType="1"/>
          </p:cNvSpPr>
          <p:nvPr/>
        </p:nvSpPr>
        <p:spPr bwMode="auto">
          <a:xfrm>
            <a:off x="3059113" y="3595688"/>
            <a:ext cx="0" cy="504825"/>
          </a:xfrm>
          <a:prstGeom prst="line">
            <a:avLst/>
          </a:prstGeom>
          <a:noFill/>
          <a:ln w="57150">
            <a:solidFill>
              <a:srgbClr val="0000FF"/>
            </a:solidFill>
            <a:round/>
            <a:headEnd/>
            <a:tailEnd type="triangle" w="med" len="med"/>
          </a:ln>
        </p:spPr>
        <p:txBody>
          <a:bodyPr/>
          <a:lstStyle/>
          <a:p>
            <a:endParaRPr lang="en-GB"/>
          </a:p>
        </p:txBody>
      </p:sp>
      <p:sp>
        <p:nvSpPr>
          <p:cNvPr id="3084" name="Line 14"/>
          <p:cNvSpPr>
            <a:spLocks noChangeShapeType="1"/>
          </p:cNvSpPr>
          <p:nvPr/>
        </p:nvSpPr>
        <p:spPr bwMode="auto">
          <a:xfrm>
            <a:off x="6084888" y="3595688"/>
            <a:ext cx="0" cy="504825"/>
          </a:xfrm>
          <a:prstGeom prst="line">
            <a:avLst/>
          </a:prstGeom>
          <a:noFill/>
          <a:ln w="57150">
            <a:solidFill>
              <a:srgbClr val="0000FF"/>
            </a:solidFill>
            <a:round/>
            <a:headEnd/>
            <a:tailEnd type="triangle" w="med" len="med"/>
          </a:ln>
        </p:spPr>
        <p:txBody>
          <a:bodyPr/>
          <a:lstStyle/>
          <a:p>
            <a:endParaRPr lang="en-GB"/>
          </a:p>
        </p:txBody>
      </p:sp>
      <p:sp>
        <p:nvSpPr>
          <p:cNvPr id="3085" name="Line 15"/>
          <p:cNvSpPr>
            <a:spLocks noChangeShapeType="1"/>
          </p:cNvSpPr>
          <p:nvPr/>
        </p:nvSpPr>
        <p:spPr bwMode="auto">
          <a:xfrm flipH="1">
            <a:off x="5148263" y="2228850"/>
            <a:ext cx="1152525" cy="0"/>
          </a:xfrm>
          <a:prstGeom prst="line">
            <a:avLst/>
          </a:prstGeom>
          <a:noFill/>
          <a:ln w="57150">
            <a:solidFill>
              <a:srgbClr val="0000FF"/>
            </a:solidFill>
            <a:round/>
            <a:headEnd/>
            <a:tailEnd type="triangle" w="med" len="med"/>
          </a:ln>
        </p:spPr>
        <p:txBody>
          <a:bodyPr/>
          <a:lstStyle/>
          <a:p>
            <a:endParaRPr lang="en-GB"/>
          </a:p>
        </p:txBody>
      </p:sp>
      <p:sp>
        <p:nvSpPr>
          <p:cNvPr id="3086" name="Rectangle 16"/>
          <p:cNvSpPr>
            <a:spLocks noChangeArrowheads="1"/>
          </p:cNvSpPr>
          <p:nvPr/>
        </p:nvSpPr>
        <p:spPr bwMode="auto">
          <a:xfrm>
            <a:off x="6372225" y="2011363"/>
            <a:ext cx="2087563" cy="433387"/>
          </a:xfrm>
          <a:prstGeom prst="rect">
            <a:avLst/>
          </a:prstGeom>
          <a:gradFill rotWithShape="1">
            <a:gsLst>
              <a:gs pos="0">
                <a:srgbClr val="FFFF00">
                  <a:alpha val="10001"/>
                </a:srgbClr>
              </a:gs>
              <a:gs pos="100000">
                <a:srgbClr val="FFFF43"/>
              </a:gs>
            </a:gsLst>
            <a:path path="shape">
              <a:fillToRect l="50000" t="50000" r="50000" b="50000"/>
            </a:path>
          </a:gradFill>
          <a:ln w="9525">
            <a:solidFill>
              <a:srgbClr val="0000FF"/>
            </a:solidFill>
            <a:miter lim="800000"/>
            <a:headEnd/>
            <a:tailEnd/>
          </a:ln>
        </p:spPr>
        <p:txBody>
          <a:bodyPr wrap="none" anchor="ctr"/>
          <a:lstStyle/>
          <a:p>
            <a:pPr algn="ctr"/>
            <a:r>
              <a:rPr lang="en-US" sz="2000" dirty="0">
                <a:solidFill>
                  <a:srgbClr val="0000FF"/>
                </a:solidFill>
                <a:latin typeface="Tahoma" pitchFamily="34" charset="0"/>
                <a:cs typeface="Tahoma" pitchFamily="34" charset="0"/>
              </a:rPr>
              <a:t>competence</a:t>
            </a:r>
            <a:endParaRPr lang="th-TH" sz="2000" dirty="0">
              <a:solidFill>
                <a:srgbClr val="0000FF"/>
              </a:solidFill>
              <a:latin typeface="Tahoma" pitchFamily="34" charset="0"/>
              <a:cs typeface="Tahoma" pitchFamily="34" charset="0"/>
            </a:endParaRPr>
          </a:p>
        </p:txBody>
      </p:sp>
      <p:sp>
        <p:nvSpPr>
          <p:cNvPr id="3087" name="Rectangle 17"/>
          <p:cNvSpPr>
            <a:spLocks noChangeArrowheads="1"/>
          </p:cNvSpPr>
          <p:nvPr/>
        </p:nvSpPr>
        <p:spPr bwMode="auto">
          <a:xfrm>
            <a:off x="539750" y="990600"/>
            <a:ext cx="2447925" cy="574675"/>
          </a:xfrm>
          <a:prstGeom prst="rect">
            <a:avLst/>
          </a:prstGeom>
          <a:gradFill rotWithShape="1">
            <a:gsLst>
              <a:gs pos="0">
                <a:srgbClr val="FFCCCC">
                  <a:alpha val="79999"/>
                </a:srgbClr>
              </a:gs>
              <a:gs pos="100000">
                <a:srgbClr val="FFD9D9"/>
              </a:gs>
            </a:gsLst>
            <a:path path="shape">
              <a:fillToRect l="50000" t="50000" r="50000" b="50000"/>
            </a:path>
          </a:gradFill>
          <a:ln w="9525">
            <a:solidFill>
              <a:srgbClr val="0000FF"/>
            </a:solidFill>
            <a:miter lim="800000"/>
            <a:headEnd/>
            <a:tailEnd/>
          </a:ln>
        </p:spPr>
        <p:txBody>
          <a:bodyPr wrap="none" lIns="18000" tIns="10800" rIns="18000" bIns="10800" anchor="ctr"/>
          <a:lstStyle/>
          <a:p>
            <a:pPr algn="ctr"/>
            <a:r>
              <a:rPr lang="en-US" sz="2000" dirty="0">
                <a:solidFill>
                  <a:srgbClr val="0000FF"/>
                </a:solidFill>
                <a:latin typeface="Tahoma" pitchFamily="34" charset="0"/>
                <a:cs typeface="Tahoma" pitchFamily="34" charset="0"/>
              </a:rPr>
              <a:t>Government</a:t>
            </a:r>
          </a:p>
          <a:p>
            <a:pPr algn="ctr"/>
            <a:r>
              <a:rPr lang="en-US" sz="2000" dirty="0">
                <a:solidFill>
                  <a:srgbClr val="0000FF"/>
                </a:solidFill>
                <a:latin typeface="Tahoma" pitchFamily="34" charset="0"/>
                <a:cs typeface="Tahoma" pitchFamily="34" charset="0"/>
              </a:rPr>
              <a:t>recognition</a:t>
            </a:r>
            <a:endParaRPr lang="th-TH" sz="2000" dirty="0">
              <a:solidFill>
                <a:srgbClr val="0000FF"/>
              </a:solidFill>
              <a:latin typeface="Tahoma" pitchFamily="34" charset="0"/>
              <a:cs typeface="Tahoma" pitchFamily="34" charset="0"/>
            </a:endParaRPr>
          </a:p>
        </p:txBody>
      </p:sp>
      <p:sp>
        <p:nvSpPr>
          <p:cNvPr id="3088" name="Line 18"/>
          <p:cNvSpPr>
            <a:spLocks noChangeShapeType="1"/>
          </p:cNvSpPr>
          <p:nvPr/>
        </p:nvSpPr>
        <p:spPr bwMode="auto">
          <a:xfrm>
            <a:off x="3059113" y="1277938"/>
            <a:ext cx="827087" cy="17462"/>
          </a:xfrm>
          <a:prstGeom prst="line">
            <a:avLst/>
          </a:prstGeom>
          <a:noFill/>
          <a:ln w="76200">
            <a:solidFill>
              <a:srgbClr val="0000FF"/>
            </a:solidFill>
            <a:round/>
            <a:headEnd/>
            <a:tailEnd type="triangle" w="med" len="med"/>
          </a:ln>
        </p:spPr>
        <p:txBody>
          <a:bodyPr/>
          <a:lstStyle/>
          <a:p>
            <a:endParaRPr lang="en-GB"/>
          </a:p>
        </p:txBody>
      </p:sp>
      <p:sp>
        <p:nvSpPr>
          <p:cNvPr id="3089" name="Text Box 19"/>
          <p:cNvSpPr txBox="1">
            <a:spLocks noChangeArrowheads="1"/>
          </p:cNvSpPr>
          <p:nvPr/>
        </p:nvSpPr>
        <p:spPr bwMode="auto">
          <a:xfrm>
            <a:off x="2627313" y="5516563"/>
            <a:ext cx="1223962" cy="244475"/>
          </a:xfrm>
          <a:prstGeom prst="rect">
            <a:avLst/>
          </a:prstGeom>
          <a:solidFill>
            <a:srgbClr val="FFFFCC"/>
          </a:solidFill>
          <a:ln w="9525">
            <a:solidFill>
              <a:srgbClr val="0000FF"/>
            </a:solidFill>
            <a:miter lim="800000"/>
            <a:headEnd/>
            <a:tailEnd/>
          </a:ln>
        </p:spPr>
        <p:txBody>
          <a:bodyPr lIns="18000" tIns="10800" rIns="18000" bIns="10800" anchor="ctr" anchorCtr="1">
            <a:spAutoFit/>
          </a:bodyPr>
          <a:lstStyle/>
          <a:p>
            <a:pPr>
              <a:spcBef>
                <a:spcPct val="50000"/>
              </a:spcBef>
            </a:pPr>
            <a:r>
              <a:rPr lang="en-US" sz="1400">
                <a:solidFill>
                  <a:srgbClr val="0000FF"/>
                </a:solidFill>
                <a:latin typeface="Tahoma" pitchFamily="34" charset="0"/>
                <a:cs typeface="Tahoma" pitchFamily="34" charset="0"/>
              </a:rPr>
              <a:t>confidence</a:t>
            </a:r>
            <a:endParaRPr lang="th-TH" sz="1400">
              <a:solidFill>
                <a:srgbClr val="0000FF"/>
              </a:solidFill>
              <a:latin typeface="Tahoma" pitchFamily="34" charset="0"/>
              <a:cs typeface="Tahoma" pitchFamily="34" charset="0"/>
            </a:endParaRPr>
          </a:p>
        </p:txBody>
      </p:sp>
      <p:sp>
        <p:nvSpPr>
          <p:cNvPr id="3090" name="Text Box 21"/>
          <p:cNvSpPr txBox="1">
            <a:spLocks noChangeArrowheads="1"/>
          </p:cNvSpPr>
          <p:nvPr/>
        </p:nvSpPr>
        <p:spPr bwMode="auto">
          <a:xfrm>
            <a:off x="5076825" y="5516563"/>
            <a:ext cx="1319213" cy="244475"/>
          </a:xfrm>
          <a:prstGeom prst="rect">
            <a:avLst/>
          </a:prstGeom>
          <a:solidFill>
            <a:srgbClr val="FFFF99"/>
          </a:solidFill>
          <a:ln w="9525">
            <a:solidFill>
              <a:srgbClr val="0000FF"/>
            </a:solidFill>
            <a:miter lim="800000"/>
            <a:headEnd/>
            <a:tailEnd/>
          </a:ln>
        </p:spPr>
        <p:txBody>
          <a:bodyPr lIns="18000" tIns="10800" rIns="18000" bIns="10800" anchor="ctr" anchorCtr="1">
            <a:spAutoFit/>
          </a:bodyPr>
          <a:lstStyle/>
          <a:p>
            <a:pPr>
              <a:spcBef>
                <a:spcPct val="50000"/>
              </a:spcBef>
            </a:pPr>
            <a:r>
              <a:rPr lang="en-US" sz="1400">
                <a:solidFill>
                  <a:srgbClr val="0000FF"/>
                </a:solidFill>
                <a:latin typeface="Tahoma" pitchFamily="34" charset="0"/>
                <a:cs typeface="Tahoma" pitchFamily="34" charset="0"/>
              </a:rPr>
              <a:t>confidence</a:t>
            </a:r>
            <a:endParaRPr lang="th-TH" sz="1400">
              <a:solidFill>
                <a:srgbClr val="0000FF"/>
              </a:solidFill>
              <a:latin typeface="Tahoma" pitchFamily="34" charset="0"/>
              <a:cs typeface="Tahoma" pitchFamily="34" charset="0"/>
            </a:endParaRPr>
          </a:p>
        </p:txBody>
      </p:sp>
      <p:sp>
        <p:nvSpPr>
          <p:cNvPr id="348182" name="AutoShape 22"/>
          <p:cNvSpPr>
            <a:spLocks noChangeArrowheads="1"/>
          </p:cNvSpPr>
          <p:nvPr/>
        </p:nvSpPr>
        <p:spPr bwMode="auto">
          <a:xfrm rot="10800000">
            <a:off x="2124075" y="2321664"/>
            <a:ext cx="4895850" cy="1296988"/>
          </a:xfrm>
          <a:custGeom>
            <a:avLst/>
            <a:gdLst>
              <a:gd name="G0" fmla="+- 5021 0 0"/>
              <a:gd name="G1" fmla="+- 21600 0 5021"/>
              <a:gd name="G2" fmla="*/ 5021 1 2"/>
              <a:gd name="G3" fmla="+- 21600 0 G2"/>
              <a:gd name="G4" fmla="+/ 5021 21600 2"/>
              <a:gd name="G5" fmla="+/ G1 0 2"/>
              <a:gd name="G6" fmla="*/ 21600 21600 5021"/>
              <a:gd name="G7" fmla="*/ G6 1 2"/>
              <a:gd name="G8" fmla="+- 21600 0 G7"/>
              <a:gd name="G9" fmla="*/ 21600 1 2"/>
              <a:gd name="G10" fmla="+- 5021 0 G9"/>
              <a:gd name="G11" fmla="?: G10 G8 0"/>
              <a:gd name="G12" fmla="?: G10 G7 21600"/>
              <a:gd name="T0" fmla="*/ 19089 w 21600"/>
              <a:gd name="T1" fmla="*/ 10800 h 21600"/>
              <a:gd name="T2" fmla="*/ 10800 w 21600"/>
              <a:gd name="T3" fmla="*/ 21600 h 21600"/>
              <a:gd name="T4" fmla="*/ 2511 w 21600"/>
              <a:gd name="T5" fmla="*/ 10800 h 21600"/>
              <a:gd name="T6" fmla="*/ 10800 w 21600"/>
              <a:gd name="T7" fmla="*/ 0 h 21600"/>
              <a:gd name="T8" fmla="*/ 4311 w 21600"/>
              <a:gd name="T9" fmla="*/ 4311 h 21600"/>
              <a:gd name="T10" fmla="*/ 17289 w 21600"/>
              <a:gd name="T11" fmla="*/ 17289 h 21600"/>
            </a:gdLst>
            <a:ahLst/>
            <a:cxnLst>
              <a:cxn ang="0">
                <a:pos x="T0" y="T1"/>
              </a:cxn>
              <a:cxn ang="0">
                <a:pos x="T2" y="T3"/>
              </a:cxn>
              <a:cxn ang="0">
                <a:pos x="T4" y="T5"/>
              </a:cxn>
              <a:cxn ang="0">
                <a:pos x="T6" y="T7"/>
              </a:cxn>
            </a:cxnLst>
            <a:rect l="T8" t="T9" r="T10" b="T11"/>
            <a:pathLst>
              <a:path w="21600" h="21600">
                <a:moveTo>
                  <a:pt x="0" y="0"/>
                </a:moveTo>
                <a:lnTo>
                  <a:pt x="5021" y="21600"/>
                </a:lnTo>
                <a:lnTo>
                  <a:pt x="16579" y="21600"/>
                </a:lnTo>
                <a:lnTo>
                  <a:pt x="21600" y="0"/>
                </a:lnTo>
                <a:close/>
              </a:path>
            </a:pathLst>
          </a:custGeom>
          <a:gradFill rotWithShape="1">
            <a:gsLst>
              <a:gs pos="0">
                <a:srgbClr val="99FFCC">
                  <a:alpha val="10001"/>
                </a:srgbClr>
              </a:gs>
              <a:gs pos="100000">
                <a:srgbClr val="99FFCC">
                  <a:gamma/>
                  <a:tint val="73725"/>
                  <a:invGamma/>
                </a:srgbClr>
              </a:gs>
            </a:gsLst>
            <a:path path="shape">
              <a:fillToRect l="50000" t="50000" r="50000" b="50000"/>
            </a:path>
          </a:gradFill>
          <a:ln w="9525">
            <a:solidFill>
              <a:srgbClr val="0000FF"/>
            </a:solidFill>
            <a:miter lim="800000"/>
            <a:headEnd/>
            <a:tailEnd/>
          </a:ln>
          <a:effectLst/>
        </p:spPr>
        <p:txBody>
          <a:bodyPr rot="10800000" wrap="none" lIns="18000" tIns="0" rIns="18000" bIns="0" anchorCtr="1"/>
          <a:lstStyle/>
          <a:p>
            <a:pPr algn="ctr" fontAlgn="auto">
              <a:spcBef>
                <a:spcPts val="0"/>
              </a:spcBef>
              <a:spcAft>
                <a:spcPts val="0"/>
              </a:spcAft>
              <a:defRPr/>
            </a:pPr>
            <a:r>
              <a:rPr lang="en-US" sz="2000" b="1" dirty="0">
                <a:solidFill>
                  <a:srgbClr val="0000FF"/>
                </a:solidFill>
                <a:latin typeface="Tahoma" pitchFamily="34" charset="0"/>
                <a:cs typeface="Tahoma" pitchFamily="34" charset="0"/>
              </a:rPr>
              <a:t>CAB</a:t>
            </a:r>
          </a:p>
          <a:p>
            <a:pPr algn="ctr" fontAlgn="auto">
              <a:spcBef>
                <a:spcPts val="0"/>
              </a:spcBef>
              <a:spcAft>
                <a:spcPts val="0"/>
              </a:spcAft>
              <a:defRPr/>
            </a:pPr>
            <a:r>
              <a:rPr lang="th-TH" sz="1600" dirty="0">
                <a:solidFill>
                  <a:srgbClr val="0000FF"/>
                </a:solidFill>
                <a:latin typeface="Tahoma" pitchFamily="34" charset="0"/>
                <a:cs typeface="Tahoma" pitchFamily="34" charset="0"/>
              </a:rPr>
              <a:t>(</a:t>
            </a:r>
            <a:r>
              <a:rPr lang="en-US" sz="1600" dirty="0">
                <a:solidFill>
                  <a:srgbClr val="0000FF"/>
                </a:solidFill>
                <a:latin typeface="Tahoma" pitchFamily="34" charset="0"/>
                <a:cs typeface="Tahoma" pitchFamily="34" charset="0"/>
              </a:rPr>
              <a:t>LAB : ISO/IEC 17025</a:t>
            </a:r>
          </a:p>
          <a:p>
            <a:pPr algn="ctr" fontAlgn="auto">
              <a:spcBef>
                <a:spcPts val="0"/>
              </a:spcBef>
              <a:spcAft>
                <a:spcPts val="0"/>
              </a:spcAft>
              <a:defRPr/>
            </a:pPr>
            <a:r>
              <a:rPr lang="en-US" sz="1600" dirty="0">
                <a:solidFill>
                  <a:srgbClr val="0000FF"/>
                </a:solidFill>
                <a:latin typeface="Tahoma" pitchFamily="34" charset="0"/>
                <a:cs typeface="Tahoma" pitchFamily="34" charset="0"/>
              </a:rPr>
              <a:t> IB : ISO/IEC 17020 </a:t>
            </a:r>
          </a:p>
          <a:p>
            <a:pPr algn="ctr" fontAlgn="auto">
              <a:spcBef>
                <a:spcPts val="0"/>
              </a:spcBef>
              <a:spcAft>
                <a:spcPts val="0"/>
              </a:spcAft>
              <a:defRPr/>
            </a:pPr>
            <a:r>
              <a:rPr lang="en-US" sz="1600" dirty="0">
                <a:solidFill>
                  <a:srgbClr val="0000FF"/>
                </a:solidFill>
                <a:latin typeface="Tahoma" pitchFamily="34" charset="0"/>
                <a:cs typeface="Tahoma" pitchFamily="34" charset="0"/>
              </a:rPr>
              <a:t>CB : ISO/IEC 17021 G.65)</a:t>
            </a:r>
            <a:endParaRPr lang="th-TH" sz="1600" dirty="0">
              <a:solidFill>
                <a:srgbClr val="0000FF"/>
              </a:solidFill>
              <a:latin typeface="Tahoma" pitchFamily="34" charset="0"/>
              <a:cs typeface="Tahoma" pitchFamily="34" charset="0"/>
            </a:endParaRPr>
          </a:p>
        </p:txBody>
      </p:sp>
      <p:sp>
        <p:nvSpPr>
          <p:cNvPr id="3092" name="Rectangle 23"/>
          <p:cNvSpPr>
            <a:spLocks noChangeArrowheads="1"/>
          </p:cNvSpPr>
          <p:nvPr/>
        </p:nvSpPr>
        <p:spPr bwMode="auto">
          <a:xfrm>
            <a:off x="6324600" y="990600"/>
            <a:ext cx="2362200" cy="585788"/>
          </a:xfrm>
          <a:prstGeom prst="rect">
            <a:avLst/>
          </a:prstGeom>
          <a:gradFill rotWithShape="1">
            <a:gsLst>
              <a:gs pos="0">
                <a:srgbClr val="99FF33">
                  <a:alpha val="10001"/>
                </a:srgbClr>
              </a:gs>
              <a:gs pos="100000">
                <a:srgbClr val="B4FF69"/>
              </a:gs>
            </a:gsLst>
            <a:path path="shape">
              <a:fillToRect l="50000" t="50000" r="50000" b="50000"/>
            </a:path>
          </a:gradFill>
          <a:ln w="9525">
            <a:solidFill>
              <a:srgbClr val="0000FF"/>
            </a:solidFill>
            <a:miter lim="800000"/>
            <a:headEnd/>
            <a:tailEnd/>
          </a:ln>
        </p:spPr>
        <p:txBody>
          <a:bodyPr lIns="0" tIns="0" rIns="0" bIns="0" anchor="ctr"/>
          <a:lstStyle/>
          <a:p>
            <a:pPr algn="ctr">
              <a:lnSpc>
                <a:spcPct val="85000"/>
              </a:lnSpc>
            </a:pPr>
            <a:r>
              <a:rPr lang="en-US" sz="2000" dirty="0">
                <a:solidFill>
                  <a:srgbClr val="0000FF"/>
                </a:solidFill>
                <a:latin typeface="Tahoma" pitchFamily="34" charset="0"/>
                <a:cs typeface="Tahoma" pitchFamily="34" charset="0"/>
              </a:rPr>
              <a:t>International recognition</a:t>
            </a:r>
            <a:endParaRPr lang="th-TH" sz="2000" dirty="0">
              <a:solidFill>
                <a:srgbClr val="0000FF"/>
              </a:solidFill>
              <a:latin typeface="Tahoma" pitchFamily="34" charset="0"/>
              <a:cs typeface="Tahoma" pitchFamily="34" charset="0"/>
            </a:endParaRPr>
          </a:p>
        </p:txBody>
      </p:sp>
      <p:sp>
        <p:nvSpPr>
          <p:cNvPr id="3093" name="Line 24"/>
          <p:cNvSpPr>
            <a:spLocks noChangeShapeType="1"/>
          </p:cNvSpPr>
          <p:nvPr/>
        </p:nvSpPr>
        <p:spPr bwMode="auto">
          <a:xfrm flipH="1">
            <a:off x="5334000" y="1295400"/>
            <a:ext cx="1000125" cy="0"/>
          </a:xfrm>
          <a:prstGeom prst="line">
            <a:avLst/>
          </a:prstGeom>
          <a:noFill/>
          <a:ln w="57150">
            <a:solidFill>
              <a:srgbClr val="0000FF"/>
            </a:solidFill>
            <a:round/>
            <a:headEnd/>
            <a:tailEnd type="triangle" w="med" len="med"/>
          </a:ln>
        </p:spPr>
        <p:txBody>
          <a:bodyPr/>
          <a:lstStyle/>
          <a:p>
            <a:endParaRPr lang="en-GB"/>
          </a:p>
        </p:txBody>
      </p:sp>
      <p:sp>
        <p:nvSpPr>
          <p:cNvPr id="3094" name="Line 25"/>
          <p:cNvSpPr>
            <a:spLocks noChangeShapeType="1"/>
          </p:cNvSpPr>
          <p:nvPr/>
        </p:nvSpPr>
        <p:spPr bwMode="auto">
          <a:xfrm flipH="1" flipV="1">
            <a:off x="1908175" y="3789363"/>
            <a:ext cx="838200" cy="0"/>
          </a:xfrm>
          <a:prstGeom prst="line">
            <a:avLst/>
          </a:prstGeom>
          <a:noFill/>
          <a:ln w="57150">
            <a:solidFill>
              <a:srgbClr val="0000FF"/>
            </a:solidFill>
            <a:round/>
            <a:headEnd type="triangle" w="med" len="med"/>
            <a:tailEnd/>
          </a:ln>
        </p:spPr>
        <p:txBody>
          <a:bodyPr/>
          <a:lstStyle/>
          <a:p>
            <a:endParaRPr lang="en-GB"/>
          </a:p>
        </p:txBody>
      </p:sp>
      <p:sp>
        <p:nvSpPr>
          <p:cNvPr id="3095" name="Rectangle 26"/>
          <p:cNvSpPr>
            <a:spLocks noChangeArrowheads="1"/>
          </p:cNvSpPr>
          <p:nvPr/>
        </p:nvSpPr>
        <p:spPr bwMode="auto">
          <a:xfrm>
            <a:off x="250825" y="3063493"/>
            <a:ext cx="1693863" cy="830997"/>
          </a:xfrm>
          <a:prstGeom prst="rect">
            <a:avLst/>
          </a:prstGeom>
          <a:solidFill>
            <a:srgbClr val="FFFFCC"/>
          </a:solidFill>
          <a:ln w="9525">
            <a:solidFill>
              <a:srgbClr val="0000FF"/>
            </a:solidFill>
            <a:miter lim="800000"/>
            <a:headEnd/>
            <a:tailEnd/>
          </a:ln>
        </p:spPr>
        <p:txBody>
          <a:bodyPr lIns="0" tIns="0" rIns="0" bIns="0" anchor="ctr" anchorCtr="1">
            <a:spAutoFit/>
          </a:bodyPr>
          <a:lstStyle/>
          <a:p>
            <a:pPr algn="ctr"/>
            <a:r>
              <a:rPr lang="en-US" dirty="0">
                <a:solidFill>
                  <a:srgbClr val="0000FF"/>
                </a:solidFill>
                <a:latin typeface="Tahoma" pitchFamily="34" charset="0"/>
                <a:cs typeface="Tahoma" pitchFamily="34" charset="0"/>
              </a:rPr>
              <a:t>Sectoral Regulation</a:t>
            </a:r>
          </a:p>
          <a:p>
            <a:pPr algn="ctr"/>
            <a:r>
              <a:rPr lang="en-US" dirty="0">
                <a:solidFill>
                  <a:srgbClr val="0000FF"/>
                </a:solidFill>
                <a:latin typeface="Tahoma" pitchFamily="34" charset="0"/>
                <a:cs typeface="Tahoma" pitchFamily="34" charset="0"/>
              </a:rPr>
              <a:t>compliance</a:t>
            </a:r>
            <a:endParaRPr lang="th-TH" dirty="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55144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9268877"/>
              </p:ext>
            </p:extLst>
          </p:nvPr>
        </p:nvGraphicFramePr>
        <p:xfrm>
          <a:off x="609600" y="533400"/>
          <a:ext cx="8077200" cy="5699760"/>
        </p:xfrm>
        <a:graphic>
          <a:graphicData uri="http://schemas.openxmlformats.org/drawingml/2006/table">
            <a:tbl>
              <a:tblPr firstRow="1" bandRow="1">
                <a:tableStyleId>{5C22544A-7EE6-4342-B048-85BDC9FD1C3A}</a:tableStyleId>
              </a:tblPr>
              <a:tblGrid>
                <a:gridCol w="2032000"/>
                <a:gridCol w="3683000"/>
                <a:gridCol w="2362200"/>
              </a:tblGrid>
              <a:tr h="370840">
                <a:tc>
                  <a:txBody>
                    <a:bodyPr/>
                    <a:lstStyle/>
                    <a:p>
                      <a:pPr algn="ctr"/>
                      <a:r>
                        <a:rPr lang="en-US" sz="2800" dirty="0" smtClean="0"/>
                        <a:t>MS</a:t>
                      </a:r>
                      <a:endParaRPr lang="th-TH" sz="2800" dirty="0"/>
                    </a:p>
                  </a:txBody>
                  <a:tcPr/>
                </a:tc>
                <a:tc>
                  <a:txBody>
                    <a:bodyPr/>
                    <a:lstStyle/>
                    <a:p>
                      <a:pPr algn="ctr"/>
                      <a:r>
                        <a:rPr lang="en-US" sz="2800" dirty="0" smtClean="0"/>
                        <a:t>AB</a:t>
                      </a:r>
                      <a:endParaRPr lang="th-TH" sz="2800" dirty="0"/>
                    </a:p>
                  </a:txBody>
                  <a:tcPr/>
                </a:tc>
                <a:tc>
                  <a:txBody>
                    <a:bodyPr/>
                    <a:lstStyle/>
                    <a:p>
                      <a:pPr algn="ctr"/>
                      <a:r>
                        <a:rPr lang="en-US" sz="2800" dirty="0" smtClean="0"/>
                        <a:t>Recognition</a:t>
                      </a:r>
                      <a:endParaRPr lang="th-TH" sz="2800" dirty="0"/>
                    </a:p>
                  </a:txBody>
                  <a:tcPr/>
                </a:tc>
              </a:tr>
              <a:tr h="370840">
                <a:tc>
                  <a:txBody>
                    <a:bodyPr/>
                    <a:lstStyle/>
                    <a:p>
                      <a:r>
                        <a:rPr lang="en-US" sz="2800" dirty="0" smtClean="0"/>
                        <a:t>Brunei</a:t>
                      </a:r>
                      <a:endParaRPr lang="th-TH" sz="2800" dirty="0"/>
                    </a:p>
                  </a:txBody>
                  <a:tcPr/>
                </a:tc>
                <a:tc>
                  <a:txBody>
                    <a:bodyPr/>
                    <a:lstStyle/>
                    <a:p>
                      <a:pPr algn="ctr"/>
                      <a:r>
                        <a:rPr lang="en-US" sz="2800" dirty="0" smtClean="0"/>
                        <a:t>-</a:t>
                      </a:r>
                      <a:endParaRPr lang="th-TH" sz="2800" dirty="0"/>
                    </a:p>
                  </a:txBody>
                  <a:tcPr/>
                </a:tc>
                <a:tc>
                  <a:txBody>
                    <a:bodyPr/>
                    <a:lstStyle/>
                    <a:p>
                      <a:endParaRPr lang="th-TH" sz="2800"/>
                    </a:p>
                  </a:txBody>
                  <a:tcPr/>
                </a:tc>
              </a:tr>
              <a:tr h="370840">
                <a:tc>
                  <a:txBody>
                    <a:bodyPr/>
                    <a:lstStyle/>
                    <a:p>
                      <a:r>
                        <a:rPr lang="en-US" sz="2800" dirty="0" smtClean="0"/>
                        <a:t>Cambodia</a:t>
                      </a:r>
                      <a:endParaRPr lang="th-TH" sz="2800" dirty="0"/>
                    </a:p>
                  </a:txBody>
                  <a:tcPr/>
                </a:tc>
                <a:tc>
                  <a:txBody>
                    <a:bodyPr/>
                    <a:lstStyle/>
                    <a:p>
                      <a:pPr algn="ctr"/>
                      <a:r>
                        <a:rPr lang="en-US" sz="2800" dirty="0" smtClean="0"/>
                        <a:t>(NAFP)</a:t>
                      </a:r>
                      <a:endParaRPr lang="th-TH" sz="2800" dirty="0"/>
                    </a:p>
                  </a:txBody>
                  <a:tcPr/>
                </a:tc>
                <a:tc>
                  <a:txBody>
                    <a:bodyPr/>
                    <a:lstStyle/>
                    <a:p>
                      <a:endParaRPr lang="th-TH" sz="2800"/>
                    </a:p>
                  </a:txBody>
                  <a:tcPr/>
                </a:tc>
              </a:tr>
              <a:tr h="370840">
                <a:tc>
                  <a:txBody>
                    <a:bodyPr/>
                    <a:lstStyle/>
                    <a:p>
                      <a:r>
                        <a:rPr lang="en-US" sz="2800" dirty="0" smtClean="0"/>
                        <a:t>Indonesia</a:t>
                      </a:r>
                      <a:endParaRPr lang="th-TH" sz="2800" dirty="0"/>
                    </a:p>
                  </a:txBody>
                  <a:tcPr/>
                </a:tc>
                <a:tc>
                  <a:txBody>
                    <a:bodyPr/>
                    <a:lstStyle/>
                    <a:p>
                      <a:pPr algn="ctr"/>
                      <a:r>
                        <a:rPr lang="en-US" sz="2800" dirty="0" smtClean="0"/>
                        <a:t>KAN</a:t>
                      </a:r>
                      <a:endParaRPr lang="th-TH" sz="2800" dirty="0"/>
                    </a:p>
                  </a:txBody>
                  <a:tcPr/>
                </a:tc>
                <a:tc>
                  <a:txBody>
                    <a:bodyPr/>
                    <a:lstStyle/>
                    <a:p>
                      <a:r>
                        <a:rPr lang="en-US" sz="2800" dirty="0" smtClean="0"/>
                        <a:t>ILAC,</a:t>
                      </a:r>
                      <a:r>
                        <a:rPr lang="en-US" sz="2800" baseline="0" dirty="0" smtClean="0"/>
                        <a:t> IAF</a:t>
                      </a:r>
                      <a:endParaRPr lang="th-TH" sz="2800" dirty="0"/>
                    </a:p>
                  </a:txBody>
                  <a:tcPr/>
                </a:tc>
              </a:tr>
              <a:tr h="370840">
                <a:tc>
                  <a:txBody>
                    <a:bodyPr/>
                    <a:lstStyle/>
                    <a:p>
                      <a:r>
                        <a:rPr lang="en-US" sz="2800" dirty="0" smtClean="0"/>
                        <a:t>Laos</a:t>
                      </a:r>
                      <a:r>
                        <a:rPr lang="en-US" sz="2800" baseline="0" dirty="0" smtClean="0"/>
                        <a:t> PDR</a:t>
                      </a:r>
                      <a:endParaRPr lang="th-TH" sz="2800" dirty="0"/>
                    </a:p>
                  </a:txBody>
                  <a:tcPr/>
                </a:tc>
                <a:tc>
                  <a:txBody>
                    <a:bodyPr/>
                    <a:lstStyle/>
                    <a:p>
                      <a:pPr algn="ctr"/>
                      <a:r>
                        <a:rPr lang="en-US" sz="2800" dirty="0" smtClean="0"/>
                        <a:t>(NAFP)</a:t>
                      </a:r>
                      <a:endParaRPr lang="th-TH" sz="2800" dirty="0"/>
                    </a:p>
                  </a:txBody>
                  <a:tcPr/>
                </a:tc>
                <a:tc>
                  <a:txBody>
                    <a:bodyPr/>
                    <a:lstStyle/>
                    <a:p>
                      <a:endParaRPr lang="th-TH" sz="2800"/>
                    </a:p>
                  </a:txBody>
                  <a:tcPr/>
                </a:tc>
              </a:tr>
              <a:tr h="370840">
                <a:tc>
                  <a:txBody>
                    <a:bodyPr/>
                    <a:lstStyle/>
                    <a:p>
                      <a:r>
                        <a:rPr lang="en-US" sz="2800" dirty="0" smtClean="0"/>
                        <a:t>Malaysia</a:t>
                      </a:r>
                      <a:endParaRPr lang="th-TH" sz="2800" dirty="0"/>
                    </a:p>
                  </a:txBody>
                  <a:tcPr/>
                </a:tc>
                <a:tc>
                  <a:txBody>
                    <a:bodyPr/>
                    <a:lstStyle/>
                    <a:p>
                      <a:pPr algn="ctr"/>
                      <a:r>
                        <a:rPr lang="en-US" sz="2800" dirty="0" smtClean="0"/>
                        <a:t>Standards of Malaysia</a:t>
                      </a:r>
                      <a:endParaRPr lang="th-TH"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ILAC,</a:t>
                      </a:r>
                      <a:r>
                        <a:rPr lang="en-US" sz="2800" baseline="0" dirty="0" smtClean="0"/>
                        <a:t> IAF</a:t>
                      </a:r>
                      <a:endParaRPr lang="th-TH" sz="2800" dirty="0" smtClean="0"/>
                    </a:p>
                  </a:txBody>
                  <a:tcPr/>
                </a:tc>
              </a:tr>
              <a:tr h="370840">
                <a:tc>
                  <a:txBody>
                    <a:bodyPr/>
                    <a:lstStyle/>
                    <a:p>
                      <a:r>
                        <a:rPr lang="en-US" sz="2800" dirty="0" smtClean="0"/>
                        <a:t>Myanmar</a:t>
                      </a:r>
                      <a:endParaRPr lang="th-TH" sz="2800" dirty="0"/>
                    </a:p>
                  </a:txBody>
                  <a:tcPr/>
                </a:tc>
                <a:tc>
                  <a:txBody>
                    <a:bodyPr/>
                    <a:lstStyle/>
                    <a:p>
                      <a:pPr algn="ctr"/>
                      <a:r>
                        <a:rPr lang="en-US" sz="2800" dirty="0" smtClean="0"/>
                        <a:t>-</a:t>
                      </a:r>
                      <a:endParaRPr lang="th-TH" sz="2800" dirty="0"/>
                    </a:p>
                  </a:txBody>
                  <a:tcPr/>
                </a:tc>
                <a:tc>
                  <a:txBody>
                    <a:bodyPr/>
                    <a:lstStyle/>
                    <a:p>
                      <a:endParaRPr lang="th-TH" sz="2800"/>
                    </a:p>
                  </a:txBody>
                  <a:tcPr/>
                </a:tc>
              </a:tr>
              <a:tr h="370840">
                <a:tc>
                  <a:txBody>
                    <a:bodyPr/>
                    <a:lstStyle/>
                    <a:p>
                      <a:r>
                        <a:rPr lang="en-US" sz="2800" dirty="0" err="1" smtClean="0"/>
                        <a:t>Phillipines</a:t>
                      </a:r>
                      <a:endParaRPr lang="th-TH" sz="2800" dirty="0"/>
                    </a:p>
                  </a:txBody>
                  <a:tcPr/>
                </a:tc>
                <a:tc>
                  <a:txBody>
                    <a:bodyPr/>
                    <a:lstStyle/>
                    <a:p>
                      <a:pPr algn="ctr"/>
                      <a:r>
                        <a:rPr lang="en-US" sz="2800" dirty="0" smtClean="0"/>
                        <a:t>PAO</a:t>
                      </a:r>
                      <a:endParaRPr lang="th-TH"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ILAC,</a:t>
                      </a:r>
                      <a:r>
                        <a:rPr lang="en-US" sz="2800" baseline="0" dirty="0" smtClean="0"/>
                        <a:t> IAF</a:t>
                      </a:r>
                      <a:endParaRPr lang="th-TH" sz="2800" dirty="0" smtClean="0"/>
                    </a:p>
                  </a:txBody>
                  <a:tcPr/>
                </a:tc>
              </a:tr>
              <a:tr h="370840">
                <a:tc>
                  <a:txBody>
                    <a:bodyPr/>
                    <a:lstStyle/>
                    <a:p>
                      <a:r>
                        <a:rPr lang="en-US" sz="2800" dirty="0" smtClean="0"/>
                        <a:t>Singapore</a:t>
                      </a:r>
                      <a:endParaRPr lang="th-TH" sz="2800" dirty="0"/>
                    </a:p>
                  </a:txBody>
                  <a:tcPr/>
                </a:tc>
                <a:tc>
                  <a:txBody>
                    <a:bodyPr/>
                    <a:lstStyle/>
                    <a:p>
                      <a:pPr algn="ctr"/>
                      <a:r>
                        <a:rPr lang="en-US" sz="2800" dirty="0" smtClean="0"/>
                        <a:t>SAC</a:t>
                      </a:r>
                      <a:endParaRPr lang="th-TH"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ILAC,</a:t>
                      </a:r>
                      <a:r>
                        <a:rPr lang="en-US" sz="2800" baseline="0" dirty="0" smtClean="0"/>
                        <a:t> IAF</a:t>
                      </a:r>
                      <a:endParaRPr lang="th-TH" sz="2800" dirty="0" smtClean="0"/>
                    </a:p>
                  </a:txBody>
                  <a:tcPr/>
                </a:tc>
              </a:tr>
              <a:tr h="370840">
                <a:tc>
                  <a:txBody>
                    <a:bodyPr/>
                    <a:lstStyle/>
                    <a:p>
                      <a:r>
                        <a:rPr lang="en-US" sz="2800" dirty="0" smtClean="0"/>
                        <a:t>Thailand</a:t>
                      </a:r>
                      <a:endParaRPr lang="th-TH" sz="2800" dirty="0"/>
                    </a:p>
                  </a:txBody>
                  <a:tcPr/>
                </a:tc>
                <a:tc>
                  <a:txBody>
                    <a:bodyPr/>
                    <a:lstStyle/>
                    <a:p>
                      <a:pPr algn="ctr"/>
                      <a:r>
                        <a:rPr lang="en-US" sz="2800" dirty="0" smtClean="0"/>
                        <a:t>NSC</a:t>
                      </a:r>
                      <a:endParaRPr lang="th-TH"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ILAC,</a:t>
                      </a:r>
                      <a:r>
                        <a:rPr lang="en-US" sz="2800" baseline="0" dirty="0" smtClean="0"/>
                        <a:t> IAF</a:t>
                      </a:r>
                      <a:endParaRPr lang="th-TH" sz="2800" dirty="0" smtClean="0"/>
                    </a:p>
                  </a:txBody>
                  <a:tcPr/>
                </a:tc>
              </a:tr>
              <a:tr h="370840">
                <a:tc>
                  <a:txBody>
                    <a:bodyPr/>
                    <a:lstStyle/>
                    <a:p>
                      <a:r>
                        <a:rPr lang="en-US" sz="2800" dirty="0" smtClean="0"/>
                        <a:t>Vietnam</a:t>
                      </a:r>
                      <a:endParaRPr lang="th-TH" sz="2800" dirty="0"/>
                    </a:p>
                  </a:txBody>
                  <a:tcPr/>
                </a:tc>
                <a:tc>
                  <a:txBody>
                    <a:bodyPr/>
                    <a:lstStyle/>
                    <a:p>
                      <a:pPr algn="ctr"/>
                      <a:r>
                        <a:rPr lang="en-US" sz="2800" dirty="0" smtClean="0"/>
                        <a:t>BOA</a:t>
                      </a:r>
                      <a:endParaRPr lang="th-TH"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ILAC,</a:t>
                      </a:r>
                      <a:r>
                        <a:rPr lang="en-US" sz="2800" baseline="0" dirty="0" smtClean="0"/>
                        <a:t> IAF</a:t>
                      </a:r>
                      <a:endParaRPr lang="th-TH" sz="2800" dirty="0" smtClean="0"/>
                    </a:p>
                  </a:txBody>
                  <a:tcPr/>
                </a:tc>
              </a:tr>
            </a:tbl>
          </a:graphicData>
        </a:graphic>
      </p:graphicFrame>
    </p:spTree>
    <p:extLst>
      <p:ext uri="{BB962C8B-B14F-4D97-AF65-F5344CB8AC3E}">
        <p14:creationId xmlns:p14="http://schemas.microsoft.com/office/powerpoint/2010/main" val="195285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455" y="990600"/>
            <a:ext cx="8494290" cy="8063746"/>
          </a:xfrm>
          <a:prstGeom prst="rect">
            <a:avLst/>
          </a:prstGeom>
          <a:noFill/>
        </p:spPr>
        <p:txBody>
          <a:bodyPr wrap="square" rtlCol="0">
            <a:spAutoFit/>
          </a:bodyPr>
          <a:lstStyle/>
          <a:p>
            <a:r>
              <a:rPr lang="en-US" sz="2800" dirty="0" smtClean="0"/>
              <a:t>Chair </a:t>
            </a:r>
            <a:r>
              <a:rPr lang="en-US" sz="2800" dirty="0"/>
              <a:t>: </a:t>
            </a:r>
            <a:r>
              <a:rPr lang="en-US" sz="2800" dirty="0" smtClean="0"/>
              <a:t>Malaysia          Co-Chair </a:t>
            </a:r>
            <a:r>
              <a:rPr lang="en-US" sz="2800" dirty="0"/>
              <a:t>: Thailand</a:t>
            </a:r>
          </a:p>
          <a:p>
            <a:pPr lvl="0"/>
            <a:r>
              <a:rPr lang="en-US" sz="2800" dirty="0" smtClean="0"/>
              <a:t>1</a:t>
            </a:r>
            <a:r>
              <a:rPr lang="en-US" sz="2800" dirty="0" smtClean="0"/>
              <a:t>. To </a:t>
            </a:r>
            <a:r>
              <a:rPr lang="en-US" sz="2800" dirty="0"/>
              <a:t>formulate policies for accreditation and </a:t>
            </a:r>
            <a:r>
              <a:rPr lang="en-US" sz="2800" dirty="0" smtClean="0"/>
              <a:t>CA for </a:t>
            </a:r>
            <a:r>
              <a:rPr lang="en-US" sz="2800" dirty="0"/>
              <a:t>adoption at the regional level.</a:t>
            </a:r>
          </a:p>
          <a:p>
            <a:pPr lvl="0"/>
            <a:r>
              <a:rPr lang="en-US" sz="2800" dirty="0" smtClean="0"/>
              <a:t>2. To </a:t>
            </a:r>
            <a:r>
              <a:rPr lang="en-US" sz="2800" dirty="0"/>
              <a:t>provide guidance to the sectoral </a:t>
            </a:r>
            <a:r>
              <a:rPr lang="en-US" sz="2800" dirty="0" smtClean="0"/>
              <a:t>bodies.</a:t>
            </a:r>
          </a:p>
          <a:p>
            <a:pPr>
              <a:spcBef>
                <a:spcPts val="1200"/>
              </a:spcBef>
            </a:pPr>
            <a:r>
              <a:rPr lang="en-US" sz="2800" dirty="0" smtClean="0"/>
              <a:t>3. Enhancing </a:t>
            </a:r>
            <a:r>
              <a:rPr lang="en-US" sz="2800" dirty="0"/>
              <a:t>the capability of </a:t>
            </a:r>
            <a:r>
              <a:rPr lang="en-US" sz="2800" dirty="0" smtClean="0"/>
              <a:t>ABs</a:t>
            </a:r>
            <a:r>
              <a:rPr lang="en-US" sz="2800" dirty="0"/>
              <a:t> </a:t>
            </a:r>
            <a:endParaRPr lang="en-US" sz="2800" dirty="0" smtClean="0"/>
          </a:p>
          <a:p>
            <a:pPr>
              <a:spcBef>
                <a:spcPts val="1200"/>
              </a:spcBef>
            </a:pPr>
            <a:r>
              <a:rPr lang="en-US" sz="2800" dirty="0" smtClean="0"/>
              <a:t>4</a:t>
            </a:r>
            <a:r>
              <a:rPr lang="en-US" sz="2800" dirty="0"/>
              <a:t>. Enhancing the competence of CABs </a:t>
            </a:r>
          </a:p>
          <a:p>
            <a:pPr lvl="0">
              <a:spcBef>
                <a:spcPts val="1200"/>
              </a:spcBef>
            </a:pPr>
            <a:r>
              <a:rPr lang="en-US" sz="2800" dirty="0"/>
              <a:t>5. Strengthening the implementation of ILAC, IAF, APLAC and PAC MRAs /</a:t>
            </a:r>
            <a:r>
              <a:rPr lang="en-US" sz="2800" dirty="0" smtClean="0"/>
              <a:t>MLAs</a:t>
            </a:r>
            <a:r>
              <a:rPr lang="en-US" sz="2800" dirty="0"/>
              <a:t> </a:t>
            </a:r>
            <a:endParaRPr lang="en-US" sz="2800" dirty="0" smtClean="0"/>
          </a:p>
          <a:p>
            <a:pPr lvl="0">
              <a:spcBef>
                <a:spcPts val="1200"/>
              </a:spcBef>
            </a:pPr>
            <a:r>
              <a:rPr lang="en-US" sz="2800" dirty="0" smtClean="0"/>
              <a:t>6</a:t>
            </a:r>
            <a:r>
              <a:rPr lang="en-US" sz="2800" dirty="0"/>
              <a:t>. Promoting recognition and </a:t>
            </a:r>
            <a:r>
              <a:rPr lang="en-US" sz="2800" dirty="0" smtClean="0"/>
              <a:t>acceptance</a:t>
            </a:r>
            <a:r>
              <a:rPr lang="en-US" sz="2800" dirty="0"/>
              <a:t> </a:t>
            </a:r>
            <a:endParaRPr lang="en-US" sz="2800" dirty="0" smtClean="0"/>
          </a:p>
          <a:p>
            <a:pPr lvl="0">
              <a:spcBef>
                <a:spcPts val="1200"/>
              </a:spcBef>
            </a:pPr>
            <a:r>
              <a:rPr lang="en-US" sz="2800" dirty="0" smtClean="0"/>
              <a:t>7</a:t>
            </a:r>
            <a:r>
              <a:rPr lang="en-US" sz="2800" dirty="0"/>
              <a:t>. Consolidating ASEAN’s voice into regional and international organization of accreditation bodies</a:t>
            </a:r>
            <a:r>
              <a:rPr lang="en-US" sz="2800" dirty="0" smtClean="0"/>
              <a:t>.</a:t>
            </a:r>
          </a:p>
          <a:p>
            <a:pPr lvl="0">
              <a:spcBef>
                <a:spcPts val="1200"/>
              </a:spcBef>
            </a:pPr>
            <a:endParaRPr lang="en-US" sz="2800" dirty="0" smtClean="0"/>
          </a:p>
          <a:p>
            <a:pPr lvl="0">
              <a:spcBef>
                <a:spcPts val="1200"/>
              </a:spcBef>
            </a:pPr>
            <a:endParaRPr lang="en-US" sz="2800" dirty="0" smtClean="0"/>
          </a:p>
          <a:p>
            <a:pPr lvl="0"/>
            <a:endParaRPr lang="en-US" sz="2800" dirty="0" smtClean="0"/>
          </a:p>
          <a:p>
            <a:pPr marL="441325" lvl="0" indent="-441325">
              <a:buAutoNum type="arabicPeriod" startAt="3"/>
            </a:pPr>
            <a:endParaRPr lang="en-US" sz="2800" dirty="0" smtClean="0"/>
          </a:p>
          <a:p>
            <a:pPr lvl="0"/>
            <a:endParaRPr lang="en-US" sz="2800" dirty="0"/>
          </a:p>
        </p:txBody>
      </p:sp>
      <p:sp>
        <p:nvSpPr>
          <p:cNvPr id="4" name="TextBox 3"/>
          <p:cNvSpPr txBox="1"/>
          <p:nvPr/>
        </p:nvSpPr>
        <p:spPr>
          <a:xfrm>
            <a:off x="2133600" y="405825"/>
            <a:ext cx="5334000" cy="584775"/>
          </a:xfrm>
          <a:prstGeom prst="rect">
            <a:avLst/>
          </a:prstGeom>
          <a:noFill/>
        </p:spPr>
        <p:txBody>
          <a:bodyPr wrap="square" rtlCol="0">
            <a:spAutoFit/>
          </a:bodyPr>
          <a:lstStyle/>
          <a:p>
            <a:r>
              <a:rPr lang="en-US" sz="3200" b="1" dirty="0">
                <a:solidFill>
                  <a:prstClr val="black"/>
                </a:solidFill>
              </a:rPr>
              <a:t>WG2 </a:t>
            </a:r>
            <a:r>
              <a:rPr lang="en-US" sz="3200" b="1" dirty="0" smtClean="0">
                <a:solidFill>
                  <a:prstClr val="black"/>
                </a:solidFill>
              </a:rPr>
              <a:t>:</a:t>
            </a:r>
            <a:r>
              <a:rPr lang="en-US" sz="3200" b="1" dirty="0" smtClean="0"/>
              <a:t>Scope </a:t>
            </a:r>
            <a:r>
              <a:rPr lang="en-US" sz="3200" b="1" dirty="0"/>
              <a:t>of </a:t>
            </a:r>
            <a:r>
              <a:rPr lang="en-US" sz="3200" b="1" dirty="0" smtClean="0"/>
              <a:t>Activities</a:t>
            </a:r>
            <a:endParaRPr lang="en-US" sz="3200" b="1" dirty="0"/>
          </a:p>
        </p:txBody>
      </p:sp>
    </p:spTree>
    <p:extLst>
      <p:ext uri="{BB962C8B-B14F-4D97-AF65-F5344CB8AC3E}">
        <p14:creationId xmlns:p14="http://schemas.microsoft.com/office/powerpoint/2010/main" val="209344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143750" cy="703263"/>
          </a:xfrm>
        </p:spPr>
        <p:txBody>
          <a:bodyPr/>
          <a:lstStyle/>
          <a:p>
            <a:r>
              <a:rPr lang="en-GB" sz="3600" b="1" dirty="0"/>
              <a:t>ACCSQ WG 2 </a:t>
            </a:r>
            <a:r>
              <a:rPr lang="en-GB" sz="3600" b="1" dirty="0" smtClean="0"/>
              <a:t>Post </a:t>
            </a:r>
            <a:r>
              <a:rPr lang="en-GB" sz="3600" b="1" dirty="0"/>
              <a:t>2015 </a:t>
            </a:r>
            <a:endParaRPr lang="th-TH" sz="4000" dirty="0"/>
          </a:p>
        </p:txBody>
      </p:sp>
      <p:sp>
        <p:nvSpPr>
          <p:cNvPr id="3" name="Content Placeholder 2"/>
          <p:cNvSpPr>
            <a:spLocks noGrp="1"/>
          </p:cNvSpPr>
          <p:nvPr>
            <p:ph idx="1"/>
          </p:nvPr>
        </p:nvSpPr>
        <p:spPr>
          <a:xfrm>
            <a:off x="685800" y="1752600"/>
            <a:ext cx="7515225" cy="4525963"/>
          </a:xfrm>
        </p:spPr>
        <p:txBody>
          <a:bodyPr/>
          <a:lstStyle/>
          <a:p>
            <a:r>
              <a:rPr lang="en-GB" sz="2800" dirty="0"/>
              <a:t>Promoting recognition and acceptance of </a:t>
            </a:r>
            <a:r>
              <a:rPr lang="en-GB" sz="2800" dirty="0" smtClean="0"/>
              <a:t>CA results </a:t>
            </a:r>
            <a:r>
              <a:rPr lang="en-GB" sz="2800" dirty="0"/>
              <a:t>amongst ASEAN regulatory bodies including through the </a:t>
            </a:r>
            <a:r>
              <a:rPr lang="en-GB" sz="2800" dirty="0" smtClean="0"/>
              <a:t>PWGs</a:t>
            </a:r>
          </a:p>
          <a:p>
            <a:pPr lvl="1"/>
            <a:r>
              <a:rPr lang="en-GB" sz="2400" dirty="0" smtClean="0"/>
              <a:t>Raise awareness for ASEAN RB</a:t>
            </a:r>
          </a:p>
          <a:p>
            <a:pPr lvl="1"/>
            <a:r>
              <a:rPr lang="en-GB" sz="2400" dirty="0" smtClean="0"/>
              <a:t>Collaboration between PWGs &amp; WG2</a:t>
            </a:r>
          </a:p>
          <a:p>
            <a:pPr lvl="1"/>
            <a:r>
              <a:rPr lang="en-GB" sz="2400" dirty="0" smtClean="0"/>
              <a:t>Co-operation among NAB to facilitate MRAs</a:t>
            </a:r>
          </a:p>
          <a:p>
            <a:r>
              <a:rPr lang="en-GB" sz="2800" dirty="0"/>
              <a:t>Enhancing the competence of ABs and CABs in AMS </a:t>
            </a:r>
            <a:endParaRPr lang="en-GB" sz="2800" dirty="0" smtClean="0"/>
          </a:p>
          <a:p>
            <a:r>
              <a:rPr lang="en-GB" sz="2800" dirty="0"/>
              <a:t>Develop ABs in CLM+B</a:t>
            </a:r>
            <a:endParaRPr lang="en-GB" sz="2800" dirty="0" smtClean="0"/>
          </a:p>
          <a:p>
            <a:endParaRPr lang="th-TH" dirty="0"/>
          </a:p>
        </p:txBody>
      </p:sp>
    </p:spTree>
    <p:extLst>
      <p:ext uri="{BB962C8B-B14F-4D97-AF65-F5344CB8AC3E}">
        <p14:creationId xmlns:p14="http://schemas.microsoft.com/office/powerpoint/2010/main" val="35962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EAN Community 20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1066800"/>
            <a:ext cx="8153400" cy="5267825"/>
          </a:xfrm>
          <a:prstGeom prst="rect">
            <a:avLst/>
          </a:prstGeom>
        </p:spPr>
      </p:pic>
      <p:sp>
        <p:nvSpPr>
          <p:cNvPr id="2" name="Title 1"/>
          <p:cNvSpPr>
            <a:spLocks noGrp="1"/>
          </p:cNvSpPr>
          <p:nvPr>
            <p:ph type="ctrTitle"/>
          </p:nvPr>
        </p:nvSpPr>
        <p:spPr>
          <a:xfrm>
            <a:off x="609600" y="381000"/>
            <a:ext cx="5791200" cy="990600"/>
          </a:xfrm>
        </p:spPr>
        <p:txBody>
          <a:bodyPr/>
          <a:lstStyle/>
          <a:p>
            <a:r>
              <a:rPr lang="en-US" sz="2800" dirty="0" smtClean="0">
                <a:solidFill>
                  <a:schemeClr val="tx1"/>
                </a:solidFill>
                <a:effectLst>
                  <a:outerShdw blurRad="38100" dist="38100" dir="2700000" algn="tl">
                    <a:srgbClr val="000000">
                      <a:alpha val="43137"/>
                    </a:srgbClr>
                  </a:outerShdw>
                </a:effectLst>
                <a:latin typeface="Berlin Sans FB Demi" pitchFamily="34" charset="0"/>
              </a:rPr>
              <a:t>Conclusion </a:t>
            </a:r>
            <a:endParaRPr lang="en-US" sz="2800" dirty="0">
              <a:solidFill>
                <a:schemeClr val="tx1"/>
              </a:solidFill>
              <a:effectLst>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328502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1219201"/>
            <a:ext cx="7143750" cy="4967288"/>
          </a:xfrm>
        </p:spPr>
        <p:txBody>
          <a:bodyPr/>
          <a:lstStyle/>
          <a:p>
            <a:pPr marL="0" indent="0" algn="ctr">
              <a:buNone/>
            </a:pPr>
            <a:endParaRPr lang="en-US" sz="2400" dirty="0" smtClean="0"/>
          </a:p>
          <a:p>
            <a:pPr marL="0" indent="0" algn="ctr">
              <a:buNone/>
            </a:pPr>
            <a:endParaRPr lang="en-US" sz="2400" dirty="0"/>
          </a:p>
          <a:p>
            <a:pPr marL="0" indent="0" algn="ctr">
              <a:buNone/>
            </a:pPr>
            <a:endParaRPr lang="en-US" sz="2400" dirty="0"/>
          </a:p>
          <a:p>
            <a:pPr marL="0" indent="0" algn="ctr">
              <a:buNone/>
            </a:pPr>
            <a:r>
              <a:rPr lang="en-US" sz="3600" b="1" dirty="0" smtClean="0">
                <a:solidFill>
                  <a:schemeClr val="tx2"/>
                </a:solidFill>
              </a:rPr>
              <a:t>Thank You</a:t>
            </a:r>
            <a:endParaRPr lang="en-US" sz="3600" b="1" dirty="0">
              <a:solidFill>
                <a:schemeClr val="tx2"/>
              </a:solidFill>
            </a:endParaRPr>
          </a:p>
          <a:p>
            <a:pPr marL="0" indent="0" algn="ctr">
              <a:buNone/>
            </a:pPr>
            <a:endParaRPr lang="en-US" sz="2400" dirty="0" smtClean="0"/>
          </a:p>
          <a:p>
            <a:pPr marL="0" indent="0" algn="ctr">
              <a:buNone/>
            </a:pPr>
            <a:r>
              <a:rPr lang="en-GB" sz="2800" dirty="0"/>
              <a:t>"One Vision, One Identity, One Community"</a:t>
            </a:r>
            <a:endParaRPr lang="en-US" sz="2800" dirty="0" smtClean="0">
              <a:solidFill>
                <a:schemeClr val="tx2"/>
              </a:solidFill>
            </a:endParaRPr>
          </a:p>
        </p:txBody>
      </p:sp>
    </p:spTree>
    <p:extLst>
      <p:ext uri="{BB962C8B-B14F-4D97-AF65-F5344CB8AC3E}">
        <p14:creationId xmlns:p14="http://schemas.microsoft.com/office/powerpoint/2010/main" val="5024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th-TH" dirty="0"/>
          </a:p>
        </p:txBody>
      </p:sp>
      <p:sp>
        <p:nvSpPr>
          <p:cNvPr id="3" name="Content Placeholder 2"/>
          <p:cNvSpPr>
            <a:spLocks noGrp="1"/>
          </p:cNvSpPr>
          <p:nvPr>
            <p:ph idx="1"/>
          </p:nvPr>
        </p:nvSpPr>
        <p:spPr>
          <a:xfrm>
            <a:off x="914399" y="2057400"/>
            <a:ext cx="6943725" cy="4129088"/>
          </a:xfrm>
        </p:spPr>
        <p:txBody>
          <a:bodyPr/>
          <a:lstStyle/>
          <a:p>
            <a:r>
              <a:rPr lang="en-US" dirty="0" smtClean="0"/>
              <a:t>What &amp; Why  ASEAN</a:t>
            </a:r>
          </a:p>
          <a:p>
            <a:r>
              <a:rPr lang="en-US" dirty="0" smtClean="0"/>
              <a:t>AEC 2015 Milestone</a:t>
            </a:r>
          </a:p>
          <a:p>
            <a:r>
              <a:rPr lang="en-US" dirty="0" smtClean="0"/>
              <a:t>CA in ASEAN  </a:t>
            </a:r>
          </a:p>
          <a:p>
            <a:endParaRPr lang="th-TH" dirty="0"/>
          </a:p>
        </p:txBody>
      </p:sp>
    </p:spTree>
    <p:extLst>
      <p:ext uri="{BB962C8B-B14F-4D97-AF65-F5344CB8AC3E}">
        <p14:creationId xmlns:p14="http://schemas.microsoft.com/office/powerpoint/2010/main" val="15753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3" y="2590800"/>
            <a:ext cx="3500437"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3910124" y="1861398"/>
            <a:ext cx="4895738"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eaLnBrk="1" hangingPunct="1">
              <a:buClr>
                <a:srgbClr val="FF0000"/>
              </a:buClr>
            </a:pPr>
            <a:r>
              <a:rPr lang="en-US" sz="2800" b="1" dirty="0" smtClean="0">
                <a:solidFill>
                  <a:srgbClr val="FF0000"/>
                </a:solidFill>
              </a:rPr>
              <a:t>10 MEMBER STATES </a:t>
            </a:r>
          </a:p>
          <a:p>
            <a:pPr marL="0" indent="0" eaLnBrk="1" hangingPunct="1">
              <a:buClr>
                <a:srgbClr val="FF0000"/>
              </a:buClr>
            </a:pPr>
            <a:endParaRPr lang="en-US" sz="1400" b="1" dirty="0" smtClean="0"/>
          </a:p>
          <a:p>
            <a:pPr eaLnBrk="1" hangingPunct="1">
              <a:buClr>
                <a:srgbClr val="FF0000"/>
              </a:buClr>
              <a:buFont typeface="Arial" pitchFamily="34" charset="0"/>
              <a:buChar char="•"/>
            </a:pPr>
            <a:r>
              <a:rPr lang="en-US" sz="2400" b="1" dirty="0" smtClean="0"/>
              <a:t>Brunei </a:t>
            </a:r>
            <a:r>
              <a:rPr lang="en-US" sz="2400" b="1" dirty="0"/>
              <a:t>Darussalam </a:t>
            </a:r>
            <a:r>
              <a:rPr lang="en-US" sz="1400" b="1" dirty="0"/>
              <a:t>(7 January 1984)</a:t>
            </a:r>
            <a:endParaRPr lang="en-US" b="1" dirty="0"/>
          </a:p>
          <a:p>
            <a:pPr eaLnBrk="1" hangingPunct="1">
              <a:buClr>
                <a:srgbClr val="FF0000"/>
              </a:buClr>
              <a:buFont typeface="Arial" pitchFamily="34" charset="0"/>
              <a:buChar char="•"/>
            </a:pPr>
            <a:r>
              <a:rPr lang="en-US" sz="2400" b="1" dirty="0"/>
              <a:t>Cambodia</a:t>
            </a:r>
            <a:r>
              <a:rPr lang="en-US" b="1" dirty="0"/>
              <a:t> </a:t>
            </a:r>
            <a:r>
              <a:rPr lang="en-US" sz="1400" b="1" dirty="0"/>
              <a:t>(30 April 1999) </a:t>
            </a:r>
            <a:endParaRPr lang="en-US" b="1" dirty="0"/>
          </a:p>
          <a:p>
            <a:pPr eaLnBrk="1" hangingPunct="1">
              <a:buClr>
                <a:srgbClr val="FF0000"/>
              </a:buClr>
              <a:buFont typeface="Arial" pitchFamily="34" charset="0"/>
              <a:buChar char="•"/>
            </a:pPr>
            <a:r>
              <a:rPr lang="en-US" sz="2400" b="1" dirty="0"/>
              <a:t>Indonesia</a:t>
            </a:r>
            <a:r>
              <a:rPr lang="en-US" b="1" dirty="0"/>
              <a:t> </a:t>
            </a:r>
            <a:r>
              <a:rPr lang="en-US" sz="1400" b="1" dirty="0"/>
              <a:t>(8 August 1967)</a:t>
            </a:r>
          </a:p>
          <a:p>
            <a:pPr eaLnBrk="1" hangingPunct="1">
              <a:buClr>
                <a:srgbClr val="FF0000"/>
              </a:buClr>
              <a:buFont typeface="Arial" pitchFamily="34" charset="0"/>
              <a:buChar char="•"/>
            </a:pPr>
            <a:r>
              <a:rPr lang="en-US" sz="2400" b="1" dirty="0"/>
              <a:t>Lao PDR </a:t>
            </a:r>
            <a:r>
              <a:rPr lang="en-US" sz="1400" b="1" dirty="0"/>
              <a:t>(23 July 1997)</a:t>
            </a:r>
          </a:p>
          <a:p>
            <a:pPr eaLnBrk="1" hangingPunct="1">
              <a:buClr>
                <a:srgbClr val="FF0000"/>
              </a:buClr>
              <a:buFont typeface="Arial" pitchFamily="34" charset="0"/>
              <a:buChar char="•"/>
            </a:pPr>
            <a:r>
              <a:rPr lang="en-US" sz="2400" b="1" dirty="0"/>
              <a:t>Malaysia </a:t>
            </a:r>
            <a:r>
              <a:rPr lang="en-US" sz="1400" b="1" dirty="0"/>
              <a:t>(8 August 1967)</a:t>
            </a:r>
          </a:p>
          <a:p>
            <a:pPr eaLnBrk="1" hangingPunct="1">
              <a:buClr>
                <a:srgbClr val="FF0000"/>
              </a:buClr>
              <a:buFont typeface="Arial" pitchFamily="34" charset="0"/>
              <a:buChar char="•"/>
            </a:pPr>
            <a:r>
              <a:rPr lang="en-US" sz="2400" b="1" dirty="0"/>
              <a:t>Myanmar </a:t>
            </a:r>
            <a:r>
              <a:rPr lang="en-US" sz="1400" b="1" dirty="0"/>
              <a:t>(23 July 1997)</a:t>
            </a:r>
          </a:p>
          <a:p>
            <a:pPr eaLnBrk="1" hangingPunct="1">
              <a:buClr>
                <a:srgbClr val="FF0000"/>
              </a:buClr>
              <a:buFont typeface="Arial" pitchFamily="34" charset="0"/>
              <a:buChar char="•"/>
            </a:pPr>
            <a:r>
              <a:rPr lang="en-US" sz="2400" b="1" dirty="0"/>
              <a:t>Philippines</a:t>
            </a:r>
            <a:r>
              <a:rPr lang="en-US" sz="1400" b="1" dirty="0"/>
              <a:t> (8 August 1967)</a:t>
            </a:r>
          </a:p>
          <a:p>
            <a:pPr eaLnBrk="1" hangingPunct="1">
              <a:buClr>
                <a:srgbClr val="FF0000"/>
              </a:buClr>
              <a:buFont typeface="Arial" pitchFamily="34" charset="0"/>
              <a:buChar char="•"/>
            </a:pPr>
            <a:r>
              <a:rPr lang="en-US" sz="2400" b="1" dirty="0"/>
              <a:t>Singapore</a:t>
            </a:r>
            <a:r>
              <a:rPr lang="en-US" b="1" dirty="0"/>
              <a:t> </a:t>
            </a:r>
            <a:r>
              <a:rPr lang="en-US" sz="1400" b="1" dirty="0"/>
              <a:t>(8 August 1967)</a:t>
            </a:r>
          </a:p>
          <a:p>
            <a:pPr eaLnBrk="1" hangingPunct="1">
              <a:buClr>
                <a:srgbClr val="FF0000"/>
              </a:buClr>
              <a:buFont typeface="Arial" pitchFamily="34" charset="0"/>
              <a:buChar char="•"/>
            </a:pPr>
            <a:r>
              <a:rPr lang="en-US" sz="2400" b="1" dirty="0"/>
              <a:t>Thailand</a:t>
            </a:r>
            <a:r>
              <a:rPr lang="en-US" b="1" dirty="0"/>
              <a:t> </a:t>
            </a:r>
            <a:r>
              <a:rPr lang="en-US" sz="1400" b="1" dirty="0"/>
              <a:t>(8 August 1967)</a:t>
            </a:r>
          </a:p>
          <a:p>
            <a:pPr eaLnBrk="1" hangingPunct="1">
              <a:buClr>
                <a:srgbClr val="FF0000"/>
              </a:buClr>
              <a:buFont typeface="Arial" pitchFamily="34" charset="0"/>
              <a:buChar char="•"/>
            </a:pPr>
            <a:r>
              <a:rPr lang="en-US" sz="2400" b="1" dirty="0"/>
              <a:t>Viet Nam </a:t>
            </a:r>
            <a:r>
              <a:rPr lang="en-US" sz="1400" b="1" dirty="0"/>
              <a:t>(28 July 1995) </a:t>
            </a:r>
          </a:p>
        </p:txBody>
      </p:sp>
      <p:sp>
        <p:nvSpPr>
          <p:cNvPr id="11" name="Title 4"/>
          <p:cNvSpPr txBox="1">
            <a:spLocks/>
          </p:cNvSpPr>
          <p:nvPr/>
        </p:nvSpPr>
        <p:spPr bwMode="auto">
          <a:xfrm>
            <a:off x="457200" y="1000125"/>
            <a:ext cx="8153400" cy="703263"/>
          </a:xfrm>
          <a:prstGeom prst="rect">
            <a:avLst/>
          </a:prstGeom>
          <a:noFill/>
          <a:ln w="9525">
            <a:noFill/>
            <a:miter lim="800000"/>
            <a:headEnd/>
            <a:tailEnd/>
          </a:ln>
        </p:spPr>
        <p:txBody>
          <a:bodyPr anchor="ctr"/>
          <a:lstStyle/>
          <a:p>
            <a:pPr eaLnBrk="0" hangingPunct="0">
              <a:defRPr/>
            </a:pPr>
            <a:r>
              <a:rPr lang="en-US" sz="4200" dirty="0" smtClean="0">
                <a:ea typeface="+mj-ea"/>
                <a:cs typeface="Arial" pitchFamily="34" charset="0"/>
              </a:rPr>
              <a:t>ASEAN: </a:t>
            </a:r>
            <a:r>
              <a:rPr lang="en-US" sz="4000" dirty="0" smtClean="0">
                <a:solidFill>
                  <a:srgbClr val="FF0000"/>
                </a:solidFill>
                <a:ea typeface="+mj-ea"/>
                <a:cs typeface="Arial" pitchFamily="34" charset="0"/>
              </a:rPr>
              <a:t>A</a:t>
            </a:r>
            <a:r>
              <a:rPr lang="en-US" sz="2800" dirty="0" smtClean="0">
                <a:ea typeface="+mj-ea"/>
                <a:cs typeface="Arial" pitchFamily="34" charset="0"/>
              </a:rPr>
              <a:t>ssociation of </a:t>
            </a:r>
            <a:r>
              <a:rPr lang="en-US" sz="4000" dirty="0" smtClean="0">
                <a:solidFill>
                  <a:srgbClr val="FF0000"/>
                </a:solidFill>
                <a:ea typeface="+mj-ea"/>
                <a:cs typeface="Arial" pitchFamily="34" charset="0"/>
              </a:rPr>
              <a:t>S</a:t>
            </a:r>
            <a:r>
              <a:rPr lang="en-US" sz="2800" dirty="0" smtClean="0">
                <a:ea typeface="+mj-ea"/>
                <a:cs typeface="Arial" pitchFamily="34" charset="0"/>
              </a:rPr>
              <a:t>outh</a:t>
            </a:r>
            <a:r>
              <a:rPr lang="en-US" sz="4400" dirty="0">
                <a:solidFill>
                  <a:srgbClr val="FF0000"/>
                </a:solidFill>
                <a:ea typeface="+mj-ea"/>
                <a:cs typeface="Arial" pitchFamily="34" charset="0"/>
              </a:rPr>
              <a:t> </a:t>
            </a:r>
            <a:r>
              <a:rPr lang="en-US" sz="4400" dirty="0" smtClean="0">
                <a:solidFill>
                  <a:srgbClr val="FF0000"/>
                </a:solidFill>
                <a:ea typeface="+mj-ea"/>
                <a:cs typeface="Arial" pitchFamily="34" charset="0"/>
              </a:rPr>
              <a:t>E</a:t>
            </a:r>
            <a:r>
              <a:rPr lang="en-US" sz="2800" dirty="0" smtClean="0">
                <a:ea typeface="+mj-ea"/>
                <a:cs typeface="Arial" pitchFamily="34" charset="0"/>
              </a:rPr>
              <a:t>ast </a:t>
            </a:r>
            <a:r>
              <a:rPr lang="en-US" sz="4000" dirty="0" smtClean="0">
                <a:solidFill>
                  <a:srgbClr val="FF0000"/>
                </a:solidFill>
                <a:ea typeface="+mj-ea"/>
                <a:cs typeface="Arial" pitchFamily="34" charset="0"/>
              </a:rPr>
              <a:t>A</a:t>
            </a:r>
            <a:r>
              <a:rPr lang="en-US" sz="2800" dirty="0" smtClean="0">
                <a:ea typeface="+mj-ea"/>
                <a:cs typeface="Arial" pitchFamily="34" charset="0"/>
              </a:rPr>
              <a:t>sian </a:t>
            </a:r>
            <a:r>
              <a:rPr lang="en-US" sz="4000" dirty="0" smtClean="0">
                <a:solidFill>
                  <a:srgbClr val="FF0000"/>
                </a:solidFill>
                <a:ea typeface="+mj-ea"/>
                <a:cs typeface="Arial" pitchFamily="34" charset="0"/>
              </a:rPr>
              <a:t>N</a:t>
            </a:r>
            <a:r>
              <a:rPr lang="en-US" sz="2800" dirty="0" smtClean="0">
                <a:ea typeface="+mj-ea"/>
                <a:cs typeface="Arial" pitchFamily="34" charset="0"/>
              </a:rPr>
              <a:t>ations </a:t>
            </a:r>
            <a:endParaRPr lang="en-US" sz="2800" dirty="0">
              <a:ea typeface="+mj-ea"/>
              <a:cs typeface="Arial" pitchFamily="34" charset="0"/>
            </a:endParaRPr>
          </a:p>
        </p:txBody>
      </p:sp>
    </p:spTree>
    <p:extLst>
      <p:ext uri="{BB962C8B-B14F-4D97-AF65-F5344CB8AC3E}">
        <p14:creationId xmlns:p14="http://schemas.microsoft.com/office/powerpoint/2010/main" val="38773021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43422" y="2182018"/>
            <a:ext cx="3406775" cy="1800225"/>
          </a:xfrm>
          <a:prstGeom prst="roundRect">
            <a:avLst>
              <a:gd name="adj" fmla="val 16667"/>
            </a:avLst>
          </a:prstGeom>
          <a:solidFill>
            <a:schemeClr val="bg1"/>
          </a:solidFill>
          <a:ln w="381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r>
              <a:rPr lang="en-US" sz="2400" dirty="0" smtClean="0">
                <a:solidFill>
                  <a:schemeClr val="bg2">
                    <a:lumMod val="25000"/>
                  </a:schemeClr>
                </a:solidFill>
                <a:latin typeface="Arial Black" pitchFamily="34" charset="0"/>
                <a:ea typeface="+mn-ea"/>
              </a:rPr>
              <a:t>A huge </a:t>
            </a:r>
            <a:r>
              <a:rPr lang="en-US" sz="2400" dirty="0">
                <a:solidFill>
                  <a:schemeClr val="bg2">
                    <a:lumMod val="25000"/>
                  </a:schemeClr>
                </a:solidFill>
                <a:latin typeface="Arial Black" pitchFamily="34" charset="0"/>
                <a:ea typeface="+mn-ea"/>
              </a:rPr>
              <a:t>market: </a:t>
            </a:r>
            <a:r>
              <a:rPr lang="en-US" sz="2400" dirty="0" smtClean="0">
                <a:solidFill>
                  <a:schemeClr val="bg2">
                    <a:lumMod val="25000"/>
                  </a:schemeClr>
                </a:solidFill>
                <a:latin typeface="Arial Black" pitchFamily="34" charset="0"/>
                <a:ea typeface="+mn-ea"/>
              </a:rPr>
              <a:t>625 million+ </a:t>
            </a:r>
            <a:r>
              <a:rPr lang="en-US" sz="2400" dirty="0">
                <a:solidFill>
                  <a:schemeClr val="bg2">
                    <a:lumMod val="25000"/>
                  </a:schemeClr>
                </a:solidFill>
                <a:latin typeface="Arial Black" pitchFamily="34" charset="0"/>
                <a:ea typeface="+mn-ea"/>
              </a:rPr>
              <a:t>people</a:t>
            </a:r>
          </a:p>
        </p:txBody>
      </p:sp>
      <p:sp>
        <p:nvSpPr>
          <p:cNvPr id="6" name="Rounded Rectangle 5"/>
          <p:cNvSpPr>
            <a:spLocks noChangeArrowheads="1"/>
          </p:cNvSpPr>
          <p:nvPr/>
        </p:nvSpPr>
        <p:spPr bwMode="auto">
          <a:xfrm>
            <a:off x="3921386" y="1943001"/>
            <a:ext cx="2170113" cy="2065338"/>
          </a:xfrm>
          <a:prstGeom prst="roundRect">
            <a:avLst>
              <a:gd name="adj" fmla="val 16667"/>
            </a:avLst>
          </a:prstGeom>
          <a:solidFill>
            <a:schemeClr val="bg1"/>
          </a:solidFill>
          <a:ln w="381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endParaRPr lang="en-US" sz="2400" dirty="0" smtClean="0">
              <a:solidFill>
                <a:schemeClr val="bg2">
                  <a:lumMod val="25000"/>
                </a:schemeClr>
              </a:solidFill>
              <a:latin typeface="Arial Black" pitchFamily="34" charset="0"/>
              <a:ea typeface="+mn-ea"/>
            </a:endParaRPr>
          </a:p>
          <a:p>
            <a:pPr algn="ctr">
              <a:defRPr/>
            </a:pPr>
            <a:r>
              <a:rPr lang="en-US" sz="2400" dirty="0" smtClean="0">
                <a:solidFill>
                  <a:schemeClr val="bg2">
                    <a:lumMod val="25000"/>
                  </a:schemeClr>
                </a:solidFill>
                <a:latin typeface="Arial Black" pitchFamily="34" charset="0"/>
                <a:ea typeface="+mn-ea"/>
              </a:rPr>
              <a:t>GDP</a:t>
            </a:r>
            <a:r>
              <a:rPr lang="en-US" sz="2400" dirty="0">
                <a:solidFill>
                  <a:schemeClr val="bg2">
                    <a:lumMod val="25000"/>
                  </a:schemeClr>
                </a:solidFill>
                <a:latin typeface="Arial Black" pitchFamily="34" charset="0"/>
                <a:ea typeface="+mn-ea"/>
              </a:rPr>
              <a:t>: </a:t>
            </a:r>
            <a:endParaRPr lang="en-US" sz="2400" dirty="0" smtClean="0">
              <a:solidFill>
                <a:schemeClr val="bg2">
                  <a:lumMod val="25000"/>
                </a:schemeClr>
              </a:solidFill>
              <a:latin typeface="Arial Black" pitchFamily="34" charset="0"/>
              <a:ea typeface="+mn-ea"/>
            </a:endParaRPr>
          </a:p>
          <a:p>
            <a:pPr algn="ctr">
              <a:defRPr/>
            </a:pPr>
            <a:r>
              <a:rPr lang="en-US" sz="2400" dirty="0" smtClean="0">
                <a:solidFill>
                  <a:schemeClr val="bg2">
                    <a:lumMod val="25000"/>
                  </a:schemeClr>
                </a:solidFill>
                <a:latin typeface="Arial Black" pitchFamily="34" charset="0"/>
                <a:ea typeface="+mn-ea"/>
              </a:rPr>
              <a:t>USD 2.4 </a:t>
            </a:r>
            <a:r>
              <a:rPr lang="en-US" sz="2400" dirty="0">
                <a:solidFill>
                  <a:schemeClr val="bg2">
                    <a:lumMod val="25000"/>
                  </a:schemeClr>
                </a:solidFill>
                <a:latin typeface="Arial Black" pitchFamily="34" charset="0"/>
                <a:ea typeface="+mn-ea"/>
              </a:rPr>
              <a:t>trillion</a:t>
            </a:r>
          </a:p>
        </p:txBody>
      </p:sp>
      <p:sp>
        <p:nvSpPr>
          <p:cNvPr id="7" name="Rounded Rectangle 6"/>
          <p:cNvSpPr>
            <a:spLocks noChangeArrowheads="1"/>
          </p:cNvSpPr>
          <p:nvPr/>
        </p:nvSpPr>
        <p:spPr bwMode="auto">
          <a:xfrm>
            <a:off x="6475546" y="2732115"/>
            <a:ext cx="2220686" cy="1295400"/>
          </a:xfrm>
          <a:prstGeom prst="roundRect">
            <a:avLst>
              <a:gd name="adj" fmla="val 16667"/>
            </a:avLst>
          </a:prstGeom>
          <a:solidFill>
            <a:schemeClr val="bg1"/>
          </a:solidFill>
          <a:ln w="381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r>
              <a:rPr lang="en-US" sz="2400" dirty="0">
                <a:solidFill>
                  <a:schemeClr val="bg2">
                    <a:lumMod val="25000"/>
                  </a:schemeClr>
                </a:solidFill>
                <a:latin typeface="Arial Black" pitchFamily="34" charset="0"/>
                <a:ea typeface="+mn-ea"/>
              </a:rPr>
              <a:t>FDI </a:t>
            </a:r>
            <a:r>
              <a:rPr lang="en-US" sz="2400" dirty="0" smtClean="0">
                <a:solidFill>
                  <a:schemeClr val="bg2">
                    <a:lumMod val="25000"/>
                  </a:schemeClr>
                </a:solidFill>
                <a:latin typeface="Arial Black" pitchFamily="34" charset="0"/>
                <a:ea typeface="+mn-ea"/>
              </a:rPr>
              <a:t>USD 122 billion+</a:t>
            </a:r>
            <a:endParaRPr lang="en-US" sz="2400" dirty="0">
              <a:solidFill>
                <a:schemeClr val="bg2">
                  <a:lumMod val="25000"/>
                </a:schemeClr>
              </a:solidFill>
              <a:latin typeface="Arial Black" pitchFamily="34" charset="0"/>
              <a:ea typeface="+mn-ea"/>
            </a:endParaRPr>
          </a:p>
        </p:txBody>
      </p:sp>
      <p:sp>
        <p:nvSpPr>
          <p:cNvPr id="8" name="Rounded Rectangle 7"/>
          <p:cNvSpPr>
            <a:spLocks noChangeArrowheads="1"/>
          </p:cNvSpPr>
          <p:nvPr/>
        </p:nvSpPr>
        <p:spPr bwMode="auto">
          <a:xfrm>
            <a:off x="628599" y="4114800"/>
            <a:ext cx="8153400" cy="2486025"/>
          </a:xfrm>
          <a:prstGeom prst="roundRect">
            <a:avLst>
              <a:gd name="adj" fmla="val 16667"/>
            </a:avLst>
          </a:prstGeom>
          <a:solidFill>
            <a:schemeClr val="bg1"/>
          </a:solidFill>
          <a:ln w="38100">
            <a:solidFill>
              <a:schemeClr val="bg1"/>
            </a:solidFill>
            <a:round/>
            <a:headEnd/>
            <a:tailEnd/>
          </a:ln>
          <a:effectLst>
            <a:outerShdw blurRad="50800" dist="38100" dir="2700000" algn="tl" rotWithShape="0">
              <a:srgbClr val="808080">
                <a:alpha val="39998"/>
              </a:srgbClr>
            </a:outerShdw>
          </a:effectLst>
        </p:spPr>
        <p:txBody>
          <a:bodyPr anchor="ctr"/>
          <a:lstStyle/>
          <a:p>
            <a:pPr>
              <a:defRPr/>
            </a:pPr>
            <a:r>
              <a:rPr lang="en-US" sz="2400" b="1" dirty="0"/>
              <a:t>If ASEAN were a single country, it would already be the seventh-largest economy in the world, </a:t>
            </a:r>
            <a:r>
              <a:rPr lang="en-US" sz="2400" b="1" dirty="0" smtClean="0"/>
              <a:t>with a combined GDP of $2.4 trillion in 2013. </a:t>
            </a:r>
          </a:p>
          <a:p>
            <a:pPr>
              <a:defRPr/>
            </a:pPr>
            <a:endParaRPr lang="en-US" sz="900" b="1" dirty="0"/>
          </a:p>
          <a:p>
            <a:pPr>
              <a:defRPr/>
            </a:pPr>
            <a:r>
              <a:rPr lang="en-US" sz="2400" b="1" dirty="0" smtClean="0"/>
              <a:t>It </a:t>
            </a:r>
            <a:r>
              <a:rPr lang="en-US" sz="2400" b="1" dirty="0"/>
              <a:t>is projected to rank as </a:t>
            </a:r>
            <a:r>
              <a:rPr lang="en-US" sz="2400" b="1" dirty="0" smtClean="0"/>
              <a:t>the </a:t>
            </a:r>
            <a:r>
              <a:rPr lang="en-US" sz="2400" b="1" dirty="0"/>
              <a:t>fourth-largest economy by 2050</a:t>
            </a:r>
            <a:r>
              <a:rPr lang="en-US" sz="2400" b="1" dirty="0" smtClean="0"/>
              <a:t>.</a:t>
            </a:r>
          </a:p>
          <a:p>
            <a:pPr algn="r">
              <a:defRPr/>
            </a:pPr>
            <a:r>
              <a:rPr lang="en-US" sz="2000" dirty="0" smtClean="0">
                <a:solidFill>
                  <a:schemeClr val="bg2">
                    <a:lumMod val="50000"/>
                  </a:schemeClr>
                </a:solidFill>
                <a:latin typeface="Tw Cen MT Condensed Extra Bold" pitchFamily="34" charset="0"/>
              </a:rPr>
              <a:t>McKinsey </a:t>
            </a:r>
            <a:r>
              <a:rPr lang="en-US" sz="2000" dirty="0">
                <a:solidFill>
                  <a:schemeClr val="bg2">
                    <a:lumMod val="50000"/>
                  </a:schemeClr>
                </a:solidFill>
                <a:latin typeface="Tw Cen MT Condensed Extra Bold" pitchFamily="34" charset="0"/>
              </a:rPr>
              <a:t>&amp; Co – May 2014 </a:t>
            </a:r>
          </a:p>
          <a:p>
            <a:pPr>
              <a:defRPr/>
            </a:pPr>
            <a:endParaRPr lang="en-US" sz="2400" dirty="0">
              <a:solidFill>
                <a:schemeClr val="lt1"/>
              </a:solidFill>
              <a:latin typeface="Arial Black"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0348"/>
            <a:ext cx="7220001" cy="20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08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457200" y="1000125"/>
            <a:ext cx="82296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endParaRPr lang="th-TH" sz="2000">
              <a:latin typeface="Calibri" pitchFamily="34" charset="0"/>
            </a:endParaRPr>
          </a:p>
        </p:txBody>
      </p:sp>
      <p:sp>
        <p:nvSpPr>
          <p:cNvPr id="14339" name="Title 5"/>
          <p:cNvSpPr>
            <a:spLocks noGrp="1"/>
          </p:cNvSpPr>
          <p:nvPr>
            <p:ph type="title"/>
          </p:nvPr>
        </p:nvSpPr>
        <p:spPr>
          <a:xfrm>
            <a:off x="762000" y="838200"/>
            <a:ext cx="7143750" cy="703263"/>
          </a:xfrm>
        </p:spPr>
        <p:txBody>
          <a:bodyPr/>
          <a:lstStyle/>
          <a:p>
            <a:r>
              <a:rPr lang="en-US" sz="2800" kern="0" dirty="0" smtClean="0">
                <a:solidFill>
                  <a:schemeClr val="tx1"/>
                </a:solidFill>
                <a:latin typeface="Berlin Sans FB Demi" pitchFamily="34" charset="0"/>
              </a:rPr>
              <a:t>Why an ASEAN Community?</a:t>
            </a:r>
          </a:p>
        </p:txBody>
      </p:sp>
      <p:sp>
        <p:nvSpPr>
          <p:cNvPr id="14340" name="Content Placeholder 7"/>
          <p:cNvSpPr>
            <a:spLocks noGrp="1"/>
          </p:cNvSpPr>
          <p:nvPr>
            <p:ph idx="1"/>
          </p:nvPr>
        </p:nvSpPr>
        <p:spPr>
          <a:xfrm>
            <a:off x="714374" y="1600201"/>
            <a:ext cx="7972426" cy="4757738"/>
          </a:xfrm>
        </p:spPr>
        <p:txBody>
          <a:bodyPr/>
          <a:lstStyle/>
          <a:p>
            <a:pPr marL="463550" indent="-463550">
              <a:lnSpc>
                <a:spcPct val="80000"/>
              </a:lnSpc>
              <a:spcAft>
                <a:spcPts val="1200"/>
              </a:spcAft>
            </a:pPr>
            <a:r>
              <a:rPr lang="en-US" sz="2400" dirty="0" smtClean="0">
                <a:ea typeface="MS PGothic" pitchFamily="34" charset="-128"/>
                <a:cs typeface="Cordia New" pitchFamily="34" charset="-34"/>
              </a:rPr>
              <a:t>Need to intensify political cooperation, strengthen peace and security in Southeast Asia</a:t>
            </a:r>
          </a:p>
          <a:p>
            <a:pPr marL="463550" indent="-463550">
              <a:lnSpc>
                <a:spcPct val="80000"/>
              </a:lnSpc>
              <a:spcAft>
                <a:spcPts val="1200"/>
              </a:spcAft>
            </a:pPr>
            <a:r>
              <a:rPr lang="en-US" sz="2400" dirty="0" smtClean="0">
                <a:ea typeface="MS PGothic" pitchFamily="34" charset="-128"/>
                <a:cs typeface="Cordia New" pitchFamily="34" charset="-34"/>
              </a:rPr>
              <a:t>Enhance economic competitiveness of individual Member States, and of ASEAN as regional market and production base for global economic competition</a:t>
            </a:r>
          </a:p>
          <a:p>
            <a:pPr marL="463550" indent="-463550">
              <a:lnSpc>
                <a:spcPct val="80000"/>
              </a:lnSpc>
              <a:spcAft>
                <a:spcPts val="1200"/>
              </a:spcAft>
            </a:pPr>
            <a:r>
              <a:rPr lang="en-US" sz="2400" dirty="0" smtClean="0">
                <a:ea typeface="MS PGothic" pitchFamily="34" charset="-128"/>
                <a:cs typeface="Cordia New" pitchFamily="34" charset="-34"/>
              </a:rPr>
              <a:t>Need to narrow the development gaps</a:t>
            </a:r>
          </a:p>
          <a:p>
            <a:pPr marL="463550" indent="-463550">
              <a:lnSpc>
                <a:spcPct val="80000"/>
              </a:lnSpc>
              <a:spcAft>
                <a:spcPts val="1200"/>
              </a:spcAft>
            </a:pPr>
            <a:r>
              <a:rPr lang="en-US" sz="2400" dirty="0" smtClean="0">
                <a:ea typeface="MS PGothic" pitchFamily="34" charset="-128"/>
                <a:cs typeface="Cordia New" pitchFamily="34" charset="-34"/>
              </a:rPr>
              <a:t>Need to respond effectively to transnational threats to human security and new challenges in the 21</a:t>
            </a:r>
            <a:r>
              <a:rPr lang="en-US" sz="2400" baseline="30000" dirty="0" smtClean="0">
                <a:ea typeface="MS PGothic" pitchFamily="34" charset="-128"/>
                <a:cs typeface="Cordia New" pitchFamily="34" charset="-34"/>
              </a:rPr>
              <a:t>st</a:t>
            </a:r>
            <a:r>
              <a:rPr lang="en-US" sz="2400" dirty="0" smtClean="0">
                <a:ea typeface="MS PGothic" pitchFamily="34" charset="-128"/>
                <a:cs typeface="Cordia New" pitchFamily="34" charset="-34"/>
              </a:rPr>
              <a:t> century</a:t>
            </a:r>
          </a:p>
          <a:p>
            <a:pPr marL="463550" indent="-463550">
              <a:lnSpc>
                <a:spcPct val="80000"/>
              </a:lnSpc>
              <a:spcAft>
                <a:spcPts val="1200"/>
              </a:spcAft>
            </a:pPr>
            <a:r>
              <a:rPr lang="en-US" sz="2400" dirty="0" smtClean="0">
                <a:ea typeface="MS PGothic" pitchFamily="34" charset="-128"/>
                <a:cs typeface="Cordia New" pitchFamily="34" charset="-34"/>
              </a:rPr>
              <a:t>Harness human resources and benefit from rich cultural diversity in the ASEAN region</a:t>
            </a:r>
          </a:p>
          <a:p>
            <a:pPr marL="463550" indent="-463550">
              <a:lnSpc>
                <a:spcPct val="80000"/>
              </a:lnSpc>
              <a:spcAft>
                <a:spcPts val="1200"/>
              </a:spcAft>
            </a:pPr>
            <a:r>
              <a:rPr lang="en-US" sz="2400" dirty="0" smtClean="0">
                <a:ea typeface="MS PGothic" pitchFamily="34" charset="-128"/>
                <a:cs typeface="Cordia New" pitchFamily="34" charset="-34"/>
              </a:rPr>
              <a:t>Gain international recognition and support for community-building</a:t>
            </a:r>
            <a:endParaRPr lang="th-TH" sz="2400" dirty="0" smtClean="0">
              <a:ea typeface="MS PGothic" pitchFamily="34" charset="-128"/>
              <a:cs typeface="Cordia New" pitchFamily="34" charset="-34"/>
            </a:endParaRPr>
          </a:p>
          <a:p>
            <a:pPr marL="463550" indent="-463550">
              <a:spcAft>
                <a:spcPts val="1200"/>
              </a:spcAft>
            </a:pPr>
            <a:endParaRPr lang="en-US" sz="2000" dirty="0" smtClean="0">
              <a:ea typeface="MS PGothic" pitchFamily="34" charset="-128"/>
              <a:cs typeface="Cordia New" pitchFamily="34" charset="-34"/>
            </a:endParaRPr>
          </a:p>
        </p:txBody>
      </p:sp>
    </p:spTree>
    <p:extLst>
      <p:ext uri="{BB962C8B-B14F-4D97-AF65-F5344CB8AC3E}">
        <p14:creationId xmlns:p14="http://schemas.microsoft.com/office/powerpoint/2010/main" val="12806720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94070" y="1676400"/>
            <a:ext cx="4763729" cy="4540245"/>
          </a:xfrm>
          <a:prstGeom prst="rect">
            <a:avLst/>
          </a:prstGeom>
        </p:spPr>
      </p:pic>
      <p:sp>
        <p:nvSpPr>
          <p:cNvPr id="2" name="Title 1"/>
          <p:cNvSpPr>
            <a:spLocks noGrp="1"/>
          </p:cNvSpPr>
          <p:nvPr>
            <p:ph type="ctrTitle"/>
          </p:nvPr>
        </p:nvSpPr>
        <p:spPr>
          <a:xfrm>
            <a:off x="1066800" y="533400"/>
            <a:ext cx="7772400" cy="990600"/>
          </a:xfrm>
        </p:spPr>
        <p:txBody>
          <a:bodyPr/>
          <a:lstStyle/>
          <a:p>
            <a:r>
              <a:rPr lang="en-US" sz="2800" dirty="0" smtClean="0">
                <a:solidFill>
                  <a:schemeClr val="tx1"/>
                </a:solidFill>
                <a:latin typeface="Berlin Sans FB Demi" pitchFamily="34" charset="0"/>
              </a:rPr>
              <a:t>The ASEAN Journey to Community Building</a:t>
            </a:r>
            <a:endParaRPr lang="en-US" sz="2800" dirty="0">
              <a:solidFill>
                <a:schemeClr val="tx1"/>
              </a:solidFill>
              <a:latin typeface="Berlin Sans FB Demi" pitchFamily="34" charset="0"/>
            </a:endParaRPr>
          </a:p>
        </p:txBody>
      </p:sp>
      <p:sp>
        <p:nvSpPr>
          <p:cNvPr id="3" name="Subtitle 2"/>
          <p:cNvSpPr>
            <a:spLocks noGrp="1"/>
          </p:cNvSpPr>
          <p:nvPr>
            <p:ph type="subTitle" idx="1"/>
          </p:nvPr>
        </p:nvSpPr>
        <p:spPr>
          <a:xfrm>
            <a:off x="304800" y="1524000"/>
            <a:ext cx="8610600" cy="4953000"/>
          </a:xfrm>
          <a:noFill/>
          <a:ln>
            <a:noFill/>
          </a:ln>
        </p:spPr>
        <p:txBody>
          <a:bodyPr>
            <a:normAutofit fontScale="70000" lnSpcReduction="20000"/>
          </a:bodyPr>
          <a:lstStyle/>
          <a:p>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solidFill>
                  <a:srgbClr val="C00000"/>
                </a:solidFill>
                <a:latin typeface="Aharoni" pitchFamily="2" charset="-79"/>
                <a:ea typeface="MS PGothic" pitchFamily="34" charset="-128"/>
                <a:cs typeface="Aharoni" pitchFamily="2" charset="-79"/>
              </a:rPr>
              <a:t>2015</a:t>
            </a:r>
            <a:endParaRPr lang="en-US" sz="4800" b="1" dirty="0">
              <a:solidFill>
                <a:srgbClr val="C00000"/>
              </a:solidFill>
              <a:latin typeface="Aharoni" pitchFamily="2" charset="-79"/>
              <a:ea typeface="MS PGothic" pitchFamily="34" charset="-128"/>
              <a:cs typeface="Aharoni" pitchFamily="2" charset="-79"/>
            </a:endParaRPr>
          </a:p>
          <a:p>
            <a:r>
              <a:rPr lang="en-US" sz="2000" b="1" dirty="0" smtClean="0">
                <a:solidFill>
                  <a:srgbClr val="C00000"/>
                </a:solidFill>
                <a:latin typeface="Aharoni" pitchFamily="2" charset="-79"/>
                <a:ea typeface="MS PGothic" pitchFamily="34" charset="-128"/>
                <a:cs typeface="Aharoni" pitchFamily="2" charset="-79"/>
              </a:rPr>
              <a:t>                                                                                                                                      </a:t>
            </a:r>
            <a:r>
              <a:rPr lang="en-US" sz="2600" b="1" dirty="0" smtClean="0">
                <a:solidFill>
                  <a:schemeClr val="accent3">
                    <a:lumMod val="50000"/>
                  </a:schemeClr>
                </a:solidFill>
                <a:latin typeface="+mn-lt"/>
                <a:ea typeface="MS PGothic" pitchFamily="34" charset="-128"/>
                <a:cs typeface="Aharoni" pitchFamily="2" charset="-79"/>
              </a:rPr>
              <a:t>ASEAN Community</a:t>
            </a:r>
            <a:endParaRPr lang="en-US" sz="2300" b="1" dirty="0" smtClean="0">
              <a:solidFill>
                <a:schemeClr val="accent3">
                  <a:lumMod val="50000"/>
                </a:schemeClr>
              </a:solidFill>
              <a:latin typeface="+mn-lt"/>
              <a:ea typeface="MS PGothic" pitchFamily="34" charset="-128"/>
              <a:cs typeface="Aharoni" pitchFamily="2" charset="-79"/>
            </a:endParaRPr>
          </a:p>
          <a:p>
            <a:r>
              <a:rPr lang="en-US" sz="4400" b="1" dirty="0">
                <a:solidFill>
                  <a:srgbClr val="C00000"/>
                </a:solidFill>
                <a:latin typeface="Aharoni" pitchFamily="2" charset="-79"/>
                <a:ea typeface="MS PGothic" pitchFamily="34" charset="-128"/>
                <a:cs typeface="Aharoni" pitchFamily="2" charset="-79"/>
              </a:rPr>
              <a:t>	</a:t>
            </a:r>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latin typeface="Aharoni" pitchFamily="2" charset="-79"/>
                <a:ea typeface="MS PGothic" pitchFamily="34" charset="-128"/>
                <a:cs typeface="Aharoni" pitchFamily="2" charset="-79"/>
              </a:rPr>
              <a:t>      2007</a:t>
            </a:r>
            <a:endParaRPr lang="en-US" sz="4800" b="1" dirty="0" smtClean="0">
              <a:latin typeface="+mn-lt"/>
              <a:ea typeface="MS PGothic" pitchFamily="34" charset="-128"/>
              <a:cs typeface="Aharoni" pitchFamily="2" charset="-79"/>
            </a:endParaRPr>
          </a:p>
          <a:p>
            <a:r>
              <a:rPr lang="en-US" sz="1700" b="1" dirty="0">
                <a:solidFill>
                  <a:schemeClr val="accent3">
                    <a:lumMod val="50000"/>
                  </a:schemeClr>
                </a:solidFill>
                <a:latin typeface="+mn-lt"/>
                <a:ea typeface="MS PGothic" pitchFamily="34" charset="-128"/>
                <a:cs typeface="Aharoni" pitchFamily="2" charset="-79"/>
              </a:rPr>
              <a:t>	</a:t>
            </a:r>
            <a:r>
              <a:rPr lang="en-US" sz="1700" b="1" dirty="0" smtClean="0">
                <a:solidFill>
                  <a:schemeClr val="accent3">
                    <a:lumMod val="50000"/>
                  </a:schemeClr>
                </a:solidFill>
                <a:latin typeface="+mn-lt"/>
                <a:ea typeface="MS PGothic" pitchFamily="34" charset="-128"/>
                <a:cs typeface="Aharoni" pitchFamily="2" charset="-79"/>
              </a:rPr>
              <a:t>					</a:t>
            </a:r>
            <a:r>
              <a:rPr lang="en-US" sz="2600" b="1" dirty="0" smtClean="0">
                <a:solidFill>
                  <a:schemeClr val="accent3">
                    <a:lumMod val="50000"/>
                  </a:schemeClr>
                </a:solidFill>
                <a:latin typeface="+mn-lt"/>
                <a:ea typeface="MS PGothic" pitchFamily="34" charset="-128"/>
                <a:cs typeface="Aharoni" pitchFamily="2" charset="-79"/>
              </a:rPr>
              <a:t>Cebu Declaration</a:t>
            </a:r>
            <a:endParaRPr lang="en-US" sz="2300" b="1" dirty="0" smtClean="0">
              <a:solidFill>
                <a:schemeClr val="accent3">
                  <a:lumMod val="50000"/>
                </a:schemeClr>
              </a:solidFill>
              <a:latin typeface="+mn-lt"/>
              <a:ea typeface="MS PGothic" pitchFamily="34" charset="-128"/>
              <a:cs typeface="Aharoni" pitchFamily="2" charset="-79"/>
            </a:endParaRPr>
          </a:p>
          <a:p>
            <a:r>
              <a:rPr lang="en-US" sz="4400" b="1" dirty="0">
                <a:solidFill>
                  <a:srgbClr val="C00000"/>
                </a:solidFill>
                <a:latin typeface="Aharoni" pitchFamily="2" charset="-79"/>
                <a:ea typeface="MS PGothic" pitchFamily="34" charset="-128"/>
                <a:cs typeface="Aharoni" pitchFamily="2" charset="-79"/>
              </a:rPr>
              <a:t>	</a:t>
            </a:r>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latin typeface="Aharoni" pitchFamily="2" charset="-79"/>
                <a:ea typeface="MS PGothic" pitchFamily="34" charset="-128"/>
                <a:cs typeface="Aharoni" pitchFamily="2" charset="-79"/>
              </a:rPr>
              <a:t>      2003</a:t>
            </a:r>
            <a:endParaRPr lang="en-US" sz="4800" b="1" dirty="0">
              <a:latin typeface="Aharoni" pitchFamily="2" charset="-79"/>
              <a:ea typeface="MS PGothic" pitchFamily="34" charset="-128"/>
              <a:cs typeface="Aharoni" pitchFamily="2" charset="-79"/>
            </a:endParaRPr>
          </a:p>
          <a:p>
            <a:r>
              <a:rPr lang="en-US" sz="2300" b="1" dirty="0" smtClean="0">
                <a:solidFill>
                  <a:srgbClr val="C00000"/>
                </a:solidFill>
                <a:latin typeface="Aharoni" pitchFamily="2" charset="-79"/>
                <a:ea typeface="MS PGothic" pitchFamily="34" charset="-128"/>
                <a:cs typeface="Aharoni" pitchFamily="2" charset="-79"/>
              </a:rPr>
              <a:t>                                                         </a:t>
            </a:r>
            <a:r>
              <a:rPr lang="en-US" sz="2600" b="1" dirty="0" smtClean="0">
                <a:solidFill>
                  <a:schemeClr val="accent3">
                    <a:lumMod val="50000"/>
                  </a:schemeClr>
                </a:solidFill>
                <a:latin typeface="+mn-lt"/>
                <a:ea typeface="MS PGothic" pitchFamily="34" charset="-128"/>
                <a:cs typeface="Aharoni" pitchFamily="2" charset="-79"/>
              </a:rPr>
              <a:t>Bali Concord II  -  APSC   AEC   ASCC </a:t>
            </a:r>
            <a:endParaRPr lang="en-US" sz="2300" b="1" dirty="0" smtClean="0">
              <a:solidFill>
                <a:schemeClr val="accent3">
                  <a:lumMod val="50000"/>
                </a:schemeClr>
              </a:solidFill>
              <a:latin typeface="+mn-lt"/>
              <a:ea typeface="MS PGothic" pitchFamily="34" charset="-128"/>
              <a:cs typeface="Aharoni" pitchFamily="2" charset="-79"/>
            </a:endParaRPr>
          </a:p>
          <a:p>
            <a:r>
              <a:rPr lang="en-US" sz="4400" b="1" dirty="0">
                <a:solidFill>
                  <a:srgbClr val="C00000"/>
                </a:solidFill>
                <a:latin typeface="Aharoni" pitchFamily="2" charset="-79"/>
                <a:ea typeface="MS PGothic" pitchFamily="34" charset="-128"/>
                <a:cs typeface="Aharoni" pitchFamily="2" charset="-79"/>
              </a:rPr>
              <a:t>	</a:t>
            </a:r>
            <a:r>
              <a:rPr lang="en-US" sz="4400" b="1" dirty="0" smtClean="0">
                <a:solidFill>
                  <a:srgbClr val="C00000"/>
                </a:solidFill>
                <a:latin typeface="Aharoni" pitchFamily="2" charset="-79"/>
                <a:ea typeface="MS PGothic" pitchFamily="34" charset="-128"/>
                <a:cs typeface="Aharoni" pitchFamily="2" charset="-79"/>
              </a:rPr>
              <a:t>	</a:t>
            </a:r>
            <a:r>
              <a:rPr lang="en-US" sz="4800" b="1" dirty="0" smtClean="0">
                <a:solidFill>
                  <a:srgbClr val="C00000"/>
                </a:solidFill>
                <a:latin typeface="Aharoni" pitchFamily="2" charset="-79"/>
                <a:ea typeface="MS PGothic" pitchFamily="34" charset="-128"/>
                <a:cs typeface="Aharoni" pitchFamily="2" charset="-79"/>
              </a:rPr>
              <a:t> </a:t>
            </a:r>
            <a:r>
              <a:rPr lang="en-US" sz="4800" b="1" dirty="0" smtClean="0">
                <a:latin typeface="Aharoni" pitchFamily="2" charset="-79"/>
                <a:ea typeface="MS PGothic" pitchFamily="34" charset="-128"/>
                <a:cs typeface="Aharoni" pitchFamily="2" charset="-79"/>
              </a:rPr>
              <a:t>1997</a:t>
            </a:r>
          </a:p>
          <a:p>
            <a:pPr marL="3232150" indent="-3232150"/>
            <a:r>
              <a:rPr lang="en-US" sz="1900" b="1" dirty="0" smtClean="0">
                <a:solidFill>
                  <a:schemeClr val="accent3">
                    <a:lumMod val="50000"/>
                  </a:schemeClr>
                </a:solidFill>
                <a:latin typeface="+mn-lt"/>
                <a:ea typeface="MS PGothic" pitchFamily="34" charset="-128"/>
                <a:cs typeface="Aharoni" pitchFamily="2" charset="-79"/>
              </a:rPr>
              <a:t>                                             </a:t>
            </a:r>
            <a:r>
              <a:rPr lang="en-US" sz="2300" b="1" dirty="0" smtClean="0">
                <a:solidFill>
                  <a:schemeClr val="accent3">
                    <a:lumMod val="50000"/>
                  </a:schemeClr>
                </a:solidFill>
                <a:latin typeface="+mn-lt"/>
                <a:ea typeface="MS PGothic" pitchFamily="34" charset="-128"/>
                <a:cs typeface="Aharoni" pitchFamily="2" charset="-79"/>
              </a:rPr>
              <a:t>ASEAN Vision 2020 </a:t>
            </a:r>
            <a:r>
              <a:rPr lang="en-US" sz="2600" b="1" dirty="0" smtClean="0">
                <a:solidFill>
                  <a:schemeClr val="accent3">
                    <a:lumMod val="50000"/>
                  </a:schemeClr>
                </a:solidFill>
                <a:latin typeface="+mn-lt"/>
                <a:ea typeface="MS PGothic" pitchFamily="34" charset="-128"/>
                <a:cs typeface="Aharoni" pitchFamily="2" charset="-79"/>
              </a:rPr>
              <a:t> </a:t>
            </a:r>
            <a:endParaRPr lang="en-US" sz="2100" b="1" dirty="0" smtClean="0">
              <a:solidFill>
                <a:schemeClr val="accent3">
                  <a:lumMod val="50000"/>
                </a:schemeClr>
              </a:solidFill>
              <a:latin typeface="+mn-lt"/>
              <a:ea typeface="MS PGothic" pitchFamily="34" charset="-128"/>
              <a:cs typeface="Aharoni" pitchFamily="2" charset="-79"/>
            </a:endParaRPr>
          </a:p>
          <a:p>
            <a:pPr marL="2955925" indent="-2955925"/>
            <a:r>
              <a:rPr lang="en-US" sz="2300" b="1" dirty="0">
                <a:solidFill>
                  <a:schemeClr val="accent3">
                    <a:lumMod val="50000"/>
                  </a:schemeClr>
                </a:solidFill>
                <a:latin typeface="+mn-lt"/>
                <a:ea typeface="MS PGothic" pitchFamily="34" charset="-128"/>
                <a:cs typeface="Aharoni" pitchFamily="2" charset="-79"/>
              </a:rPr>
              <a:t> </a:t>
            </a:r>
            <a:r>
              <a:rPr lang="en-US" sz="2300" b="1" dirty="0" smtClean="0">
                <a:solidFill>
                  <a:schemeClr val="accent3">
                    <a:lumMod val="50000"/>
                  </a:schemeClr>
                </a:solidFill>
                <a:latin typeface="+mn-lt"/>
                <a:ea typeface="MS PGothic" pitchFamily="34" charset="-128"/>
                <a:cs typeface="Aharoni" pitchFamily="2" charset="-79"/>
              </a:rPr>
              <a:t>                                                       </a:t>
            </a:r>
            <a:r>
              <a:rPr lang="en-GB" sz="2100" b="1" dirty="0" smtClean="0"/>
              <a:t>a </a:t>
            </a:r>
            <a:r>
              <a:rPr lang="en-GB" sz="2100" b="1" dirty="0"/>
              <a:t>concert of Southeast Asian nations, outward looking, living in peace, stability and prosperity, bonded together in partnership in dynamic development and in a community of caring societies</a:t>
            </a:r>
            <a:endParaRPr lang="en-US" sz="1800" b="1" dirty="0" smtClean="0">
              <a:solidFill>
                <a:schemeClr val="accent3">
                  <a:lumMod val="50000"/>
                </a:schemeClr>
              </a:solidFill>
              <a:latin typeface="+mn-lt"/>
              <a:ea typeface="MS PGothic" pitchFamily="34" charset="-128"/>
              <a:cs typeface="Aharoni" pitchFamily="2" charset="-79"/>
            </a:endParaRPr>
          </a:p>
          <a:p>
            <a:r>
              <a:rPr lang="en-US" sz="4800" b="1" dirty="0" smtClean="0">
                <a:latin typeface="Aharoni" pitchFamily="2" charset="-79"/>
                <a:ea typeface="MS PGothic" pitchFamily="34" charset="-128"/>
                <a:cs typeface="Aharoni" pitchFamily="2" charset="-79"/>
              </a:rPr>
              <a:t>1967</a:t>
            </a:r>
          </a:p>
          <a:p>
            <a:r>
              <a:rPr lang="en-US" sz="2100" b="1" dirty="0" smtClean="0">
                <a:solidFill>
                  <a:schemeClr val="accent3">
                    <a:lumMod val="50000"/>
                  </a:schemeClr>
                </a:solidFill>
                <a:latin typeface="+mn-lt"/>
                <a:ea typeface="MS PGothic" pitchFamily="34" charset="-128"/>
                <a:cs typeface="Aharoni" pitchFamily="2" charset="-79"/>
              </a:rPr>
              <a:t>Bangkok Declaration </a:t>
            </a:r>
          </a:p>
        </p:txBody>
      </p:sp>
    </p:spTree>
    <p:extLst>
      <p:ext uri="{BB962C8B-B14F-4D97-AF65-F5344CB8AC3E}">
        <p14:creationId xmlns:p14="http://schemas.microsoft.com/office/powerpoint/2010/main" val="21796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268" y="914400"/>
            <a:ext cx="8006132" cy="990600"/>
          </a:xfrm>
        </p:spPr>
        <p:txBody>
          <a:bodyPr/>
          <a:lstStyle/>
          <a:p>
            <a:pPr lvl="0"/>
            <a:r>
              <a:rPr lang="en-US" sz="2800" b="1" dirty="0" smtClean="0">
                <a:solidFill>
                  <a:srgbClr val="C00000"/>
                </a:solidFill>
                <a:latin typeface="Aharoni" pitchFamily="2" charset="-79"/>
                <a:ea typeface="MS PGothic" pitchFamily="34" charset="-128"/>
                <a:cs typeface="Aharoni" pitchFamily="2" charset="-79"/>
              </a:rPr>
              <a:t>The AEC </a:t>
            </a:r>
            <a:r>
              <a:rPr lang="en-US" sz="2800" dirty="0" smtClean="0">
                <a:latin typeface="Berlin Sans FB Demi" pitchFamily="34" charset="0"/>
              </a:rPr>
              <a:t>Building </a:t>
            </a:r>
            <a:r>
              <a:rPr lang="en-US" sz="2800" dirty="0">
                <a:latin typeface="Berlin Sans FB Demi" pitchFamily="34" charset="0"/>
              </a:rPr>
              <a:t>Milestones</a:t>
            </a:r>
            <a:r>
              <a:rPr lang="en-US" sz="2800" b="1" dirty="0">
                <a:solidFill>
                  <a:srgbClr val="C00000"/>
                </a:solidFill>
                <a:latin typeface="Aharoni" pitchFamily="2" charset="-79"/>
                <a:ea typeface="MS PGothic" pitchFamily="34" charset="-128"/>
                <a:cs typeface="Aharoni" pitchFamily="2" charset="-79"/>
              </a:rPr>
              <a:t/>
            </a:r>
            <a:br>
              <a:rPr lang="en-US" sz="2800" b="1" dirty="0">
                <a:solidFill>
                  <a:srgbClr val="C00000"/>
                </a:solidFill>
                <a:latin typeface="Aharoni" pitchFamily="2" charset="-79"/>
                <a:ea typeface="MS PGothic" pitchFamily="34" charset="-128"/>
                <a:cs typeface="Aharoni" pitchFamily="2" charset="-79"/>
              </a:rPr>
            </a:br>
            <a:endParaRPr lang="en-US" sz="2800" dirty="0">
              <a:solidFill>
                <a:schemeClr val="tx1"/>
              </a:solidFill>
              <a:latin typeface="Berlin Sans FB Demi" pitchFamily="34" charset="0"/>
            </a:endParaRPr>
          </a:p>
        </p:txBody>
      </p:sp>
      <p:sp>
        <p:nvSpPr>
          <p:cNvPr id="3" name="Subtitle 2"/>
          <p:cNvSpPr>
            <a:spLocks noGrp="1"/>
          </p:cNvSpPr>
          <p:nvPr>
            <p:ph type="subTitle" idx="1"/>
          </p:nvPr>
        </p:nvSpPr>
        <p:spPr>
          <a:xfrm>
            <a:off x="1312512" y="1600200"/>
            <a:ext cx="6302356" cy="599459"/>
          </a:xfrm>
          <a:solidFill>
            <a:schemeClr val="bg1"/>
          </a:solidFill>
        </p:spPr>
        <p:txBody>
          <a:bodyPr>
            <a:noAutofit/>
          </a:bodyPr>
          <a:lstStyle/>
          <a:p>
            <a:pPr lvl="0"/>
            <a:r>
              <a:rPr lang="en-GB" sz="2000" b="1" dirty="0" smtClean="0"/>
              <a:t>Establish ASEAN as:  </a:t>
            </a:r>
            <a:endParaRPr lang="en-GB" sz="2000" b="1" dirty="0"/>
          </a:p>
        </p:txBody>
      </p:sp>
      <p:pic>
        <p:nvPicPr>
          <p:cNvPr id="6" name="Picture 2" descr="http://investasean.asean.org/files/images/aecp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512" y="2272793"/>
            <a:ext cx="6536087" cy="382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059113" y="260350"/>
            <a:ext cx="3457575" cy="576263"/>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zh-CN" sz="1800" b="1" dirty="0">
                <a:solidFill>
                  <a:schemeClr val="tx2">
                    <a:lumMod val="75000"/>
                  </a:schemeClr>
                </a:solidFill>
                <a:ea typeface="SimSun" pitchFamily="2" charset="-122"/>
              </a:rPr>
              <a:t>ASEAN Economic Ministers</a:t>
            </a:r>
            <a:r>
              <a:rPr lang="en-US" altLang="zh-CN" sz="1600" b="1" dirty="0">
                <a:solidFill>
                  <a:schemeClr val="tx2">
                    <a:lumMod val="75000"/>
                  </a:schemeClr>
                </a:solidFill>
                <a:ea typeface="SimSun" pitchFamily="2" charset="-122"/>
              </a:rPr>
              <a:t> </a:t>
            </a:r>
            <a:r>
              <a:rPr lang="en-US" altLang="zh-CN" sz="1200" b="1" dirty="0">
                <a:solidFill>
                  <a:schemeClr val="tx2">
                    <a:lumMod val="75000"/>
                  </a:schemeClr>
                </a:solidFill>
                <a:ea typeface="SimSun" pitchFamily="2" charset="-122"/>
              </a:rPr>
              <a:t>(AEM</a:t>
            </a:r>
            <a:r>
              <a:rPr lang="en-US" altLang="zh-CN" sz="1200" b="1" dirty="0">
                <a:solidFill>
                  <a:schemeClr val="accent2"/>
                </a:solidFill>
                <a:ea typeface="SimSun" pitchFamily="2" charset="-122"/>
              </a:rPr>
              <a:t>)</a:t>
            </a:r>
            <a:endParaRPr lang="th-TH" altLang="th-TH" sz="3200" b="1" dirty="0">
              <a:solidFill>
                <a:schemeClr val="accent2"/>
              </a:solidFill>
              <a:latin typeface="Browallia New" pitchFamily="34" charset="-34"/>
              <a:ea typeface="SimSun" pitchFamily="2" charset="-122"/>
            </a:endParaRPr>
          </a:p>
        </p:txBody>
      </p:sp>
      <p:sp>
        <p:nvSpPr>
          <p:cNvPr id="8195" name="Rectangle 5"/>
          <p:cNvSpPr>
            <a:spLocks noChangeArrowheads="1"/>
          </p:cNvSpPr>
          <p:nvPr/>
        </p:nvSpPr>
        <p:spPr bwMode="auto">
          <a:xfrm>
            <a:off x="3143250" y="1025525"/>
            <a:ext cx="3373438" cy="531813"/>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zh-CN" sz="1600" b="1" dirty="0">
                <a:solidFill>
                  <a:schemeClr val="tx2">
                    <a:lumMod val="75000"/>
                  </a:schemeClr>
                </a:solidFill>
                <a:ea typeface="SimSun" pitchFamily="2" charset="-122"/>
              </a:rPr>
              <a:t>Senior Economic Official Meeting </a:t>
            </a:r>
            <a:r>
              <a:rPr lang="en-US" altLang="zh-CN" sz="1200" b="1" dirty="0">
                <a:solidFill>
                  <a:schemeClr val="tx2">
                    <a:lumMod val="75000"/>
                  </a:schemeClr>
                </a:solidFill>
                <a:ea typeface="SimSun" pitchFamily="2" charset="-122"/>
              </a:rPr>
              <a:t>(SEOM)</a:t>
            </a:r>
            <a:endParaRPr lang="th-TH" altLang="th-TH" sz="3200" b="1" dirty="0">
              <a:solidFill>
                <a:schemeClr val="tx2">
                  <a:lumMod val="75000"/>
                </a:schemeClr>
              </a:solidFill>
              <a:latin typeface="Browallia New" pitchFamily="34" charset="-34"/>
              <a:ea typeface="SimSun" pitchFamily="2" charset="-122"/>
            </a:endParaRPr>
          </a:p>
        </p:txBody>
      </p:sp>
      <p:sp>
        <p:nvSpPr>
          <p:cNvPr id="8196" name="Rectangle 6"/>
          <p:cNvSpPr>
            <a:spLocks noChangeArrowheads="1"/>
          </p:cNvSpPr>
          <p:nvPr/>
        </p:nvSpPr>
        <p:spPr bwMode="auto">
          <a:xfrm>
            <a:off x="2419350" y="1787525"/>
            <a:ext cx="4940300" cy="460375"/>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zh-CN" sz="1400" b="1" dirty="0">
                <a:solidFill>
                  <a:schemeClr val="tx2">
                    <a:lumMod val="75000"/>
                  </a:schemeClr>
                </a:solidFill>
                <a:ea typeface="SimSun" pitchFamily="2" charset="-122"/>
              </a:rPr>
              <a:t>ASEAN Consultative Committee for Standards and Quality (ACCSQ)</a:t>
            </a:r>
            <a:endParaRPr lang="th-TH" altLang="th-TH" sz="4000" b="1" dirty="0">
              <a:solidFill>
                <a:schemeClr val="tx2">
                  <a:lumMod val="75000"/>
                </a:schemeClr>
              </a:solidFill>
              <a:latin typeface="Browallia New" pitchFamily="34" charset="-34"/>
              <a:ea typeface="SimSun" pitchFamily="2" charset="-122"/>
            </a:endParaRPr>
          </a:p>
        </p:txBody>
      </p:sp>
      <p:sp>
        <p:nvSpPr>
          <p:cNvPr id="8197" name="Rectangle 7"/>
          <p:cNvSpPr>
            <a:spLocks noChangeArrowheads="1"/>
          </p:cNvSpPr>
          <p:nvPr/>
        </p:nvSpPr>
        <p:spPr bwMode="auto">
          <a:xfrm>
            <a:off x="1476375" y="2565400"/>
            <a:ext cx="1695450" cy="1397000"/>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lnSpc>
                <a:spcPct val="80000"/>
              </a:lnSpc>
            </a:pPr>
            <a:endParaRPr lang="en-US" altLang="th-TH" sz="1600" b="1" u="sng" dirty="0" smtClean="0">
              <a:solidFill>
                <a:schemeClr val="accent2"/>
              </a:solidFill>
              <a:cs typeface="Cordia New" pitchFamily="34" charset="-34"/>
            </a:endParaRPr>
          </a:p>
          <a:p>
            <a:pPr algn="ctr">
              <a:lnSpc>
                <a:spcPct val="80000"/>
              </a:lnSpc>
            </a:pPr>
            <a:r>
              <a:rPr lang="en-US" altLang="th-TH" sz="1600" b="1" u="sng" dirty="0" smtClean="0">
                <a:solidFill>
                  <a:schemeClr val="accent2"/>
                </a:solidFill>
                <a:cs typeface="Cordia New" pitchFamily="34" charset="-34"/>
              </a:rPr>
              <a:t>WG 1</a:t>
            </a:r>
            <a:endParaRPr lang="en-US" altLang="zh-CN" sz="2000" b="1" dirty="0">
              <a:solidFill>
                <a:schemeClr val="accent2"/>
              </a:solidFill>
              <a:ea typeface="SimSun" pitchFamily="2" charset="-122"/>
            </a:endParaRPr>
          </a:p>
          <a:p>
            <a:pPr algn="ctr">
              <a:lnSpc>
                <a:spcPct val="80000"/>
              </a:lnSpc>
            </a:pPr>
            <a:r>
              <a:rPr lang="en-US" altLang="zh-CN" sz="2000" b="1" dirty="0" smtClean="0">
                <a:solidFill>
                  <a:schemeClr val="accent2"/>
                </a:solidFill>
                <a:ea typeface="SimSun" pitchFamily="2" charset="-122"/>
              </a:rPr>
              <a:t>Standards</a:t>
            </a:r>
            <a:endParaRPr lang="en-US" altLang="zh-CN" sz="2000" b="1" dirty="0">
              <a:solidFill>
                <a:schemeClr val="accent2"/>
              </a:solidFill>
              <a:ea typeface="SimSun" pitchFamily="2" charset="-122"/>
            </a:endParaRPr>
          </a:p>
          <a:p>
            <a:pPr algn="ctr">
              <a:lnSpc>
                <a:spcPct val="80000"/>
              </a:lnSpc>
              <a:spcAft>
                <a:spcPts val="600"/>
              </a:spcAft>
            </a:pPr>
            <a:r>
              <a:rPr lang="en-US" altLang="th-TH" sz="2000" b="1" dirty="0">
                <a:solidFill>
                  <a:schemeClr val="accent2"/>
                </a:solidFill>
                <a:cs typeface="Cordia New" pitchFamily="34" charset="-34"/>
              </a:rPr>
              <a:t>and MRAs</a:t>
            </a:r>
            <a:endParaRPr lang="th-TH" altLang="th-TH" sz="6600" b="1" dirty="0">
              <a:solidFill>
                <a:schemeClr val="accent2"/>
              </a:solidFill>
              <a:latin typeface="Browallia New" pitchFamily="34" charset="-34"/>
            </a:endParaRPr>
          </a:p>
        </p:txBody>
      </p:sp>
      <p:sp>
        <p:nvSpPr>
          <p:cNvPr id="8198" name="Rectangle 8"/>
          <p:cNvSpPr>
            <a:spLocks noChangeArrowheads="1"/>
          </p:cNvSpPr>
          <p:nvPr/>
        </p:nvSpPr>
        <p:spPr bwMode="auto">
          <a:xfrm>
            <a:off x="3635375" y="2587625"/>
            <a:ext cx="2305050" cy="1374775"/>
          </a:xfrm>
          <a:prstGeom prst="rect">
            <a:avLst/>
          </a:prstGeom>
          <a:solidFill>
            <a:schemeClr val="accent5">
              <a:lumMod val="20000"/>
              <a:lumOff val="80000"/>
            </a:schemeClr>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lnSpc>
                <a:spcPct val="80000"/>
              </a:lnSpc>
            </a:pPr>
            <a:endParaRPr lang="en-US" altLang="th-TH" sz="1600" b="1" u="sng" dirty="0" smtClean="0">
              <a:solidFill>
                <a:schemeClr val="accent2"/>
              </a:solidFill>
              <a:cs typeface="Cordia New" pitchFamily="34" charset="-34"/>
            </a:endParaRPr>
          </a:p>
          <a:p>
            <a:pPr algn="ctr">
              <a:lnSpc>
                <a:spcPct val="80000"/>
              </a:lnSpc>
            </a:pPr>
            <a:r>
              <a:rPr lang="en-US" altLang="th-TH" sz="1600" b="1" u="sng" dirty="0" smtClean="0">
                <a:solidFill>
                  <a:schemeClr val="accent2"/>
                </a:solidFill>
                <a:cs typeface="Cordia New" pitchFamily="34" charset="-34"/>
              </a:rPr>
              <a:t>WG 2</a:t>
            </a:r>
            <a:endParaRPr lang="en-US" altLang="th-TH" sz="1800" b="1" dirty="0" smtClean="0">
              <a:solidFill>
                <a:schemeClr val="accent2"/>
              </a:solidFill>
              <a:ea typeface="SimSun" pitchFamily="2" charset="-122"/>
              <a:cs typeface="EucrosiaUPC" pitchFamily="18" charset="-34"/>
            </a:endParaRPr>
          </a:p>
          <a:p>
            <a:pPr algn="ctr"/>
            <a:r>
              <a:rPr lang="en-US" altLang="th-TH" sz="1800" b="1" dirty="0" smtClean="0">
                <a:solidFill>
                  <a:schemeClr val="accent2"/>
                </a:solidFill>
                <a:ea typeface="SimSun" pitchFamily="2" charset="-122"/>
                <a:cs typeface="EucrosiaUPC" pitchFamily="18" charset="-34"/>
              </a:rPr>
              <a:t>Conformity Assessment</a:t>
            </a:r>
            <a:endParaRPr lang="th-TH" altLang="th-TH" sz="4000" b="1" dirty="0">
              <a:solidFill>
                <a:schemeClr val="accent2"/>
              </a:solidFill>
              <a:latin typeface="Browallia New" pitchFamily="34" charset="-34"/>
            </a:endParaRPr>
          </a:p>
        </p:txBody>
      </p:sp>
      <p:sp>
        <p:nvSpPr>
          <p:cNvPr id="8199" name="Rectangle 9"/>
          <p:cNvSpPr>
            <a:spLocks noChangeArrowheads="1"/>
          </p:cNvSpPr>
          <p:nvPr/>
        </p:nvSpPr>
        <p:spPr bwMode="auto">
          <a:xfrm>
            <a:off x="6156325" y="2565400"/>
            <a:ext cx="2187575" cy="1397000"/>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lnSpc>
                <a:spcPct val="80000"/>
              </a:lnSpc>
            </a:pPr>
            <a:endParaRPr lang="en-US" altLang="th-TH" sz="1600" b="1" u="sng" dirty="0" smtClean="0">
              <a:solidFill>
                <a:schemeClr val="accent2"/>
              </a:solidFill>
              <a:cs typeface="Cordia New" pitchFamily="34" charset="-34"/>
            </a:endParaRPr>
          </a:p>
          <a:p>
            <a:pPr algn="ctr">
              <a:lnSpc>
                <a:spcPct val="80000"/>
              </a:lnSpc>
            </a:pPr>
            <a:r>
              <a:rPr lang="en-US" altLang="th-TH" sz="1600" b="1" u="sng" dirty="0" smtClean="0">
                <a:solidFill>
                  <a:schemeClr val="accent2"/>
                </a:solidFill>
                <a:cs typeface="Cordia New" pitchFamily="34" charset="-34"/>
              </a:rPr>
              <a:t>WG 3</a:t>
            </a:r>
            <a:endParaRPr lang="en-US" altLang="th-TH" sz="2000" b="1" dirty="0" smtClean="0">
              <a:solidFill>
                <a:schemeClr val="accent2"/>
              </a:solidFill>
              <a:ea typeface="SimSun" pitchFamily="2" charset="-122"/>
              <a:cs typeface="EucrosiaUPC" pitchFamily="18" charset="-34"/>
            </a:endParaRPr>
          </a:p>
          <a:p>
            <a:pPr algn="ctr"/>
            <a:r>
              <a:rPr lang="en-US" altLang="th-TH" sz="2000" b="1" dirty="0" smtClean="0">
                <a:solidFill>
                  <a:schemeClr val="accent2"/>
                </a:solidFill>
                <a:ea typeface="SimSun" pitchFamily="2" charset="-122"/>
                <a:cs typeface="EucrosiaUPC" pitchFamily="18" charset="-34"/>
              </a:rPr>
              <a:t>Legal </a:t>
            </a:r>
          </a:p>
          <a:p>
            <a:pPr algn="ctr"/>
            <a:r>
              <a:rPr lang="en-US" altLang="th-TH" sz="2000" b="1" dirty="0" smtClean="0">
                <a:solidFill>
                  <a:schemeClr val="accent2"/>
                </a:solidFill>
                <a:ea typeface="SimSun" pitchFamily="2" charset="-122"/>
                <a:cs typeface="EucrosiaUPC" pitchFamily="18" charset="-34"/>
              </a:rPr>
              <a:t>Metrology</a:t>
            </a:r>
            <a:endParaRPr lang="th-TH" altLang="th-TH" sz="6600" b="1" dirty="0">
              <a:solidFill>
                <a:schemeClr val="accent2"/>
              </a:solidFill>
              <a:latin typeface="Browallia New" pitchFamily="34" charset="-34"/>
            </a:endParaRPr>
          </a:p>
        </p:txBody>
      </p:sp>
      <p:sp>
        <p:nvSpPr>
          <p:cNvPr id="8200" name="Rectangle 10"/>
          <p:cNvSpPr>
            <a:spLocks noChangeArrowheads="1"/>
          </p:cNvSpPr>
          <p:nvPr/>
        </p:nvSpPr>
        <p:spPr bwMode="auto">
          <a:xfrm>
            <a:off x="107950" y="4410076"/>
            <a:ext cx="987425" cy="1827212"/>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400" b="1" u="sng" dirty="0">
                <a:solidFill>
                  <a:schemeClr val="accent2"/>
                </a:solidFill>
                <a:cs typeface="Cordia New" pitchFamily="34" charset="-34"/>
              </a:rPr>
              <a:t>JSC EEE</a:t>
            </a:r>
          </a:p>
          <a:p>
            <a:pPr algn="ctr"/>
            <a:endParaRPr lang="en-US" altLang="zh-CN" sz="1050" b="1" dirty="0" smtClean="0">
              <a:solidFill>
                <a:schemeClr val="accent2"/>
              </a:solidFill>
              <a:ea typeface="SimSun" pitchFamily="2" charset="-122"/>
            </a:endParaRPr>
          </a:p>
          <a:p>
            <a:pPr algn="ctr"/>
            <a:r>
              <a:rPr lang="en-US" altLang="zh-CN" sz="1100" b="1" dirty="0" smtClean="0">
                <a:solidFill>
                  <a:schemeClr val="accent2"/>
                </a:solidFill>
                <a:ea typeface="SimSun" pitchFamily="2" charset="-122"/>
              </a:rPr>
              <a:t>Joint </a:t>
            </a:r>
            <a:r>
              <a:rPr lang="en-US" altLang="zh-CN" sz="1100" b="1" dirty="0">
                <a:solidFill>
                  <a:schemeClr val="accent2"/>
                </a:solidFill>
                <a:ea typeface="SimSun" pitchFamily="2" charset="-122"/>
              </a:rPr>
              <a:t>Sectoral Committee for electrical and electronic equipment</a:t>
            </a:r>
            <a:endParaRPr lang="th-TH" altLang="th-TH" sz="4800" b="1" dirty="0">
              <a:solidFill>
                <a:schemeClr val="accent2"/>
              </a:solidFill>
              <a:latin typeface="Browallia New" pitchFamily="34" charset="-34"/>
            </a:endParaRPr>
          </a:p>
        </p:txBody>
      </p:sp>
      <p:sp>
        <p:nvSpPr>
          <p:cNvPr id="8201" name="Rectangle 11"/>
          <p:cNvSpPr>
            <a:spLocks noChangeArrowheads="1"/>
          </p:cNvSpPr>
          <p:nvPr/>
        </p:nvSpPr>
        <p:spPr bwMode="auto">
          <a:xfrm>
            <a:off x="1208089" y="4437063"/>
            <a:ext cx="915986" cy="1827213"/>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400" b="1" u="sng" dirty="0">
                <a:solidFill>
                  <a:schemeClr val="accent2"/>
                </a:solidFill>
                <a:cs typeface="Cordia New" pitchFamily="34" charset="-34"/>
              </a:rPr>
              <a:t>ACC</a:t>
            </a:r>
          </a:p>
          <a:p>
            <a:pPr algn="ctr"/>
            <a:endParaRPr lang="en-US" altLang="zh-CN" sz="1100" b="1" dirty="0" smtClean="0">
              <a:solidFill>
                <a:schemeClr val="accent2"/>
              </a:solidFill>
              <a:ea typeface="SimSun" pitchFamily="2" charset="-122"/>
            </a:endParaRPr>
          </a:p>
          <a:p>
            <a:pPr algn="ctr"/>
            <a:r>
              <a:rPr lang="en-US" altLang="zh-CN" sz="1100" b="1" dirty="0" smtClean="0">
                <a:solidFill>
                  <a:schemeClr val="accent2"/>
                </a:solidFill>
                <a:ea typeface="SimSun" pitchFamily="2" charset="-122"/>
              </a:rPr>
              <a:t>ASEAN </a:t>
            </a:r>
            <a:r>
              <a:rPr lang="en-US" altLang="zh-CN" sz="1100" b="1" dirty="0">
                <a:solidFill>
                  <a:schemeClr val="accent2"/>
                </a:solidFill>
                <a:ea typeface="SimSun" pitchFamily="2" charset="-122"/>
              </a:rPr>
              <a:t>Cosmetic Committee</a:t>
            </a:r>
            <a:endParaRPr lang="th-TH" altLang="th-TH" sz="4800" b="1" dirty="0">
              <a:solidFill>
                <a:schemeClr val="accent2"/>
              </a:solidFill>
              <a:latin typeface="Browallia New" pitchFamily="34" charset="-34"/>
            </a:endParaRPr>
          </a:p>
        </p:txBody>
      </p:sp>
      <p:sp>
        <p:nvSpPr>
          <p:cNvPr id="8202" name="Rectangle 12"/>
          <p:cNvSpPr>
            <a:spLocks noChangeArrowheads="1"/>
          </p:cNvSpPr>
          <p:nvPr/>
        </p:nvSpPr>
        <p:spPr bwMode="auto">
          <a:xfrm>
            <a:off x="2209800" y="4437063"/>
            <a:ext cx="854075" cy="1827213"/>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300" b="1" u="sng" dirty="0">
                <a:solidFill>
                  <a:schemeClr val="accent2"/>
                </a:solidFill>
                <a:cs typeface="Cordia New" pitchFamily="34" charset="-34"/>
              </a:rPr>
              <a:t>PPWG</a:t>
            </a:r>
          </a:p>
          <a:p>
            <a:pPr algn="ctr"/>
            <a:endParaRPr lang="en-US" altLang="zh-CN" sz="1000" b="1" dirty="0" smtClean="0">
              <a:solidFill>
                <a:schemeClr val="accent2"/>
              </a:solidFill>
              <a:ea typeface="SimSun" pitchFamily="2" charset="-122"/>
            </a:endParaRPr>
          </a:p>
          <a:p>
            <a:pPr algn="ctr"/>
            <a:r>
              <a:rPr lang="en-US" altLang="zh-CN" sz="1100" b="1" dirty="0" smtClean="0">
                <a:solidFill>
                  <a:schemeClr val="accent2"/>
                </a:solidFill>
                <a:ea typeface="SimSun" pitchFamily="2" charset="-122"/>
              </a:rPr>
              <a:t>Pharma-</a:t>
            </a:r>
            <a:endParaRPr lang="en-US" altLang="zh-CN" sz="1100" b="1" dirty="0">
              <a:solidFill>
                <a:schemeClr val="accent2"/>
              </a:solidFill>
              <a:ea typeface="SimSun" pitchFamily="2" charset="-122"/>
            </a:endParaRPr>
          </a:p>
          <a:p>
            <a:pPr algn="ctr"/>
            <a:r>
              <a:rPr lang="en-US" altLang="zh-CN" sz="1100" b="1" dirty="0" err="1">
                <a:solidFill>
                  <a:schemeClr val="accent2"/>
                </a:solidFill>
                <a:ea typeface="SimSun" pitchFamily="2" charset="-122"/>
              </a:rPr>
              <a:t>ceutical</a:t>
            </a:r>
            <a:r>
              <a:rPr lang="en-US" altLang="zh-CN" sz="1100" b="1" dirty="0">
                <a:solidFill>
                  <a:schemeClr val="accent2"/>
                </a:solidFill>
                <a:ea typeface="SimSun" pitchFamily="2" charset="-122"/>
              </a:rPr>
              <a:t> Product Working Group</a:t>
            </a:r>
            <a:endParaRPr lang="th-TH" altLang="th-TH" sz="4800" b="1" dirty="0">
              <a:solidFill>
                <a:schemeClr val="accent2"/>
              </a:solidFill>
              <a:latin typeface="Browallia New" pitchFamily="34" charset="-34"/>
            </a:endParaRPr>
          </a:p>
        </p:txBody>
      </p:sp>
      <p:sp>
        <p:nvSpPr>
          <p:cNvPr id="8203" name="Rectangle 13"/>
          <p:cNvSpPr>
            <a:spLocks noChangeArrowheads="1"/>
          </p:cNvSpPr>
          <p:nvPr/>
        </p:nvSpPr>
        <p:spPr bwMode="auto">
          <a:xfrm>
            <a:off x="3132138" y="4437063"/>
            <a:ext cx="842962" cy="1827213"/>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300" b="1" u="sng" dirty="0">
                <a:solidFill>
                  <a:schemeClr val="accent2"/>
                </a:solidFill>
                <a:cs typeface="Cordia New" pitchFamily="34" charset="-34"/>
              </a:rPr>
              <a:t>PFPWG</a:t>
            </a:r>
          </a:p>
          <a:p>
            <a:pPr algn="ctr"/>
            <a:endParaRPr lang="en-US" altLang="zh-CN" sz="1000" b="1" dirty="0" smtClean="0">
              <a:solidFill>
                <a:schemeClr val="accent2"/>
              </a:solidFill>
              <a:ea typeface="SimSun" pitchFamily="2" charset="-122"/>
            </a:endParaRPr>
          </a:p>
          <a:p>
            <a:pPr algn="ctr"/>
            <a:r>
              <a:rPr lang="en-US" altLang="zh-CN" sz="1100" b="1" dirty="0" smtClean="0">
                <a:solidFill>
                  <a:schemeClr val="accent2"/>
                </a:solidFill>
                <a:ea typeface="SimSun" pitchFamily="2" charset="-122"/>
              </a:rPr>
              <a:t>Prepared </a:t>
            </a:r>
            <a:r>
              <a:rPr lang="en-US" altLang="zh-CN" sz="1100" b="1" dirty="0">
                <a:solidFill>
                  <a:schemeClr val="accent2"/>
                </a:solidFill>
                <a:ea typeface="SimSun" pitchFamily="2" charset="-122"/>
              </a:rPr>
              <a:t>Foodstuff Product Working </a:t>
            </a:r>
            <a:r>
              <a:rPr lang="en-US" altLang="zh-CN" sz="1100" b="1" dirty="0" smtClean="0">
                <a:solidFill>
                  <a:schemeClr val="accent2"/>
                </a:solidFill>
                <a:ea typeface="SimSun" pitchFamily="2" charset="-122"/>
              </a:rPr>
              <a:t>Group</a:t>
            </a:r>
            <a:endParaRPr lang="th-TH" altLang="th-TH" sz="4800" b="1" dirty="0">
              <a:solidFill>
                <a:schemeClr val="accent2"/>
              </a:solidFill>
              <a:latin typeface="Browallia New" pitchFamily="34" charset="-34"/>
            </a:endParaRPr>
          </a:p>
        </p:txBody>
      </p:sp>
      <p:sp>
        <p:nvSpPr>
          <p:cNvPr id="8204" name="Rectangle 14"/>
          <p:cNvSpPr>
            <a:spLocks noChangeArrowheads="1"/>
          </p:cNvSpPr>
          <p:nvPr/>
        </p:nvSpPr>
        <p:spPr bwMode="auto">
          <a:xfrm>
            <a:off x="4067175" y="4437063"/>
            <a:ext cx="1038226" cy="1755775"/>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400" b="1" u="sng" dirty="0">
                <a:solidFill>
                  <a:schemeClr val="accent2"/>
                </a:solidFill>
                <a:cs typeface="Cordia New" pitchFamily="34" charset="-34"/>
              </a:rPr>
              <a:t>APWG</a:t>
            </a:r>
          </a:p>
          <a:p>
            <a:pPr algn="ctr"/>
            <a:endParaRPr lang="en-US" altLang="zh-CN" sz="1000" b="1" dirty="0">
              <a:solidFill>
                <a:schemeClr val="accent2"/>
              </a:solidFill>
              <a:ea typeface="SimSun" pitchFamily="2" charset="-122"/>
            </a:endParaRPr>
          </a:p>
          <a:p>
            <a:pPr algn="ctr"/>
            <a:r>
              <a:rPr lang="en-US" altLang="zh-CN" sz="1100" b="1" dirty="0" smtClean="0">
                <a:solidFill>
                  <a:schemeClr val="accent2"/>
                </a:solidFill>
                <a:ea typeface="SimSun" pitchFamily="2" charset="-122"/>
              </a:rPr>
              <a:t>Automotive </a:t>
            </a:r>
            <a:r>
              <a:rPr lang="en-US" altLang="zh-CN" sz="1100" b="1" dirty="0">
                <a:solidFill>
                  <a:schemeClr val="accent2"/>
                </a:solidFill>
                <a:ea typeface="SimSun" pitchFamily="2" charset="-122"/>
              </a:rPr>
              <a:t>Product Working Group</a:t>
            </a:r>
            <a:endParaRPr lang="th-TH" altLang="th-TH" sz="4800" b="1" dirty="0">
              <a:solidFill>
                <a:schemeClr val="accent2"/>
              </a:solidFill>
              <a:latin typeface="Browallia New" pitchFamily="34" charset="-34"/>
            </a:endParaRPr>
          </a:p>
        </p:txBody>
      </p:sp>
      <p:sp>
        <p:nvSpPr>
          <p:cNvPr id="8205" name="Rectangle 15"/>
          <p:cNvSpPr>
            <a:spLocks noChangeArrowheads="1"/>
          </p:cNvSpPr>
          <p:nvPr/>
        </p:nvSpPr>
        <p:spPr bwMode="auto">
          <a:xfrm>
            <a:off x="5181600" y="4437063"/>
            <a:ext cx="842963" cy="1755775"/>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300" b="1" u="sng" dirty="0">
                <a:solidFill>
                  <a:schemeClr val="accent2"/>
                </a:solidFill>
                <a:cs typeface="Cordia New" pitchFamily="34" charset="-34"/>
              </a:rPr>
              <a:t>RBPWG</a:t>
            </a:r>
          </a:p>
          <a:p>
            <a:pPr algn="ctr"/>
            <a:endParaRPr lang="en-US" altLang="zh-CN" sz="1000" b="1" dirty="0" smtClean="0">
              <a:solidFill>
                <a:schemeClr val="accent2"/>
              </a:solidFill>
              <a:ea typeface="SimSun" pitchFamily="2" charset="-122"/>
            </a:endParaRPr>
          </a:p>
          <a:p>
            <a:pPr algn="ctr"/>
            <a:r>
              <a:rPr lang="en-US" altLang="zh-CN" sz="1050" b="1" dirty="0" smtClean="0">
                <a:solidFill>
                  <a:schemeClr val="accent2"/>
                </a:solidFill>
                <a:ea typeface="SimSun" pitchFamily="2" charset="-122"/>
              </a:rPr>
              <a:t>Rubber-based </a:t>
            </a:r>
            <a:r>
              <a:rPr lang="en-US" altLang="zh-CN" sz="1050" b="1" dirty="0">
                <a:solidFill>
                  <a:schemeClr val="accent2"/>
                </a:solidFill>
                <a:ea typeface="SimSun" pitchFamily="2" charset="-122"/>
              </a:rPr>
              <a:t>Product Working Group</a:t>
            </a:r>
            <a:endParaRPr lang="th-TH" altLang="th-TH" sz="4400" b="1" dirty="0">
              <a:solidFill>
                <a:schemeClr val="accent2"/>
              </a:solidFill>
              <a:latin typeface="Browallia New" pitchFamily="34" charset="-34"/>
            </a:endParaRPr>
          </a:p>
        </p:txBody>
      </p:sp>
      <p:sp>
        <p:nvSpPr>
          <p:cNvPr id="8206" name="Rectangle 16"/>
          <p:cNvSpPr>
            <a:spLocks noChangeArrowheads="1"/>
          </p:cNvSpPr>
          <p:nvPr/>
        </p:nvSpPr>
        <p:spPr bwMode="auto">
          <a:xfrm>
            <a:off x="6156325" y="4437063"/>
            <a:ext cx="842962" cy="1755775"/>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200" b="1" u="sng" dirty="0">
                <a:solidFill>
                  <a:schemeClr val="accent2"/>
                </a:solidFill>
                <a:cs typeface="Cordia New" pitchFamily="34" charset="-34"/>
              </a:rPr>
              <a:t>WBPWG</a:t>
            </a:r>
          </a:p>
          <a:p>
            <a:pPr algn="ctr"/>
            <a:endParaRPr lang="en-US" altLang="zh-CN" sz="1000" b="1" dirty="0" smtClean="0">
              <a:solidFill>
                <a:schemeClr val="accent2"/>
              </a:solidFill>
              <a:ea typeface="SimSun" pitchFamily="2" charset="-122"/>
            </a:endParaRPr>
          </a:p>
          <a:p>
            <a:pPr algn="ctr"/>
            <a:r>
              <a:rPr lang="en-US" altLang="zh-CN" sz="1050" b="1" dirty="0" smtClean="0">
                <a:solidFill>
                  <a:schemeClr val="accent2"/>
                </a:solidFill>
                <a:ea typeface="SimSun" pitchFamily="2" charset="-122"/>
              </a:rPr>
              <a:t>Wood-based </a:t>
            </a:r>
            <a:r>
              <a:rPr lang="en-US" altLang="zh-CN" sz="1050" b="1" dirty="0">
                <a:solidFill>
                  <a:schemeClr val="accent2"/>
                </a:solidFill>
                <a:ea typeface="SimSun" pitchFamily="2" charset="-122"/>
              </a:rPr>
              <a:t>Product Working Group</a:t>
            </a:r>
            <a:endParaRPr lang="th-TH" altLang="th-TH" sz="4400" b="1" dirty="0">
              <a:solidFill>
                <a:schemeClr val="accent2"/>
              </a:solidFill>
              <a:latin typeface="Browallia New" pitchFamily="34" charset="-34"/>
            </a:endParaRPr>
          </a:p>
        </p:txBody>
      </p:sp>
      <p:sp>
        <p:nvSpPr>
          <p:cNvPr id="8207" name="Rectangle 17"/>
          <p:cNvSpPr>
            <a:spLocks noChangeArrowheads="1"/>
          </p:cNvSpPr>
          <p:nvPr/>
        </p:nvSpPr>
        <p:spPr bwMode="auto">
          <a:xfrm>
            <a:off x="7086600" y="4456113"/>
            <a:ext cx="844550" cy="1755775"/>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200" b="1" u="sng" dirty="0">
                <a:solidFill>
                  <a:schemeClr val="accent2"/>
                </a:solidFill>
                <a:cs typeface="Cordia New" pitchFamily="34" charset="-34"/>
              </a:rPr>
              <a:t>MDPWG</a:t>
            </a:r>
          </a:p>
          <a:p>
            <a:pPr algn="ctr"/>
            <a:endParaRPr lang="en-US" altLang="zh-CN" sz="1000" b="1" dirty="0" smtClean="0">
              <a:solidFill>
                <a:schemeClr val="accent2"/>
              </a:solidFill>
              <a:ea typeface="SimSun" pitchFamily="2" charset="-122"/>
            </a:endParaRPr>
          </a:p>
          <a:p>
            <a:pPr algn="ctr"/>
            <a:r>
              <a:rPr lang="en-US" altLang="zh-CN" sz="1200" b="1" dirty="0" smtClean="0">
                <a:solidFill>
                  <a:schemeClr val="accent2"/>
                </a:solidFill>
                <a:ea typeface="SimSun" pitchFamily="2" charset="-122"/>
              </a:rPr>
              <a:t>Medical </a:t>
            </a:r>
            <a:r>
              <a:rPr lang="en-US" altLang="zh-CN" sz="1200" b="1" dirty="0">
                <a:solidFill>
                  <a:schemeClr val="accent2"/>
                </a:solidFill>
                <a:ea typeface="SimSun" pitchFamily="2" charset="-122"/>
              </a:rPr>
              <a:t>Device Product Working Group</a:t>
            </a:r>
            <a:endParaRPr lang="th-TH" altLang="th-TH" sz="5400" b="1" dirty="0">
              <a:solidFill>
                <a:schemeClr val="accent2"/>
              </a:solidFill>
              <a:latin typeface="Browallia New" pitchFamily="34" charset="-34"/>
            </a:endParaRPr>
          </a:p>
        </p:txBody>
      </p:sp>
      <p:sp>
        <p:nvSpPr>
          <p:cNvPr id="8208" name="Rectangle 18"/>
          <p:cNvSpPr>
            <a:spLocks noChangeArrowheads="1"/>
          </p:cNvSpPr>
          <p:nvPr/>
        </p:nvSpPr>
        <p:spPr bwMode="auto">
          <a:xfrm>
            <a:off x="8058150" y="4437063"/>
            <a:ext cx="1085850" cy="1755775"/>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en-US" altLang="th-TH" sz="1200" b="1" u="sng" dirty="0">
                <a:solidFill>
                  <a:schemeClr val="accent2"/>
                </a:solidFill>
                <a:cs typeface="Cordia New" pitchFamily="34" charset="-34"/>
              </a:rPr>
              <a:t>TMHSPWG</a:t>
            </a:r>
          </a:p>
          <a:p>
            <a:pPr algn="ctr"/>
            <a:endParaRPr lang="en-US" altLang="zh-CN" sz="1100" b="1" dirty="0" smtClean="0">
              <a:solidFill>
                <a:schemeClr val="accent2"/>
              </a:solidFill>
              <a:ea typeface="SimSun" pitchFamily="2" charset="-122"/>
            </a:endParaRPr>
          </a:p>
          <a:p>
            <a:pPr algn="ctr"/>
            <a:r>
              <a:rPr lang="en-US" altLang="zh-CN" sz="1200" b="1" dirty="0" smtClean="0">
                <a:solidFill>
                  <a:schemeClr val="accent2"/>
                </a:solidFill>
                <a:ea typeface="SimSun" pitchFamily="2" charset="-122"/>
              </a:rPr>
              <a:t>Traditional </a:t>
            </a:r>
            <a:r>
              <a:rPr lang="en-US" altLang="zh-CN" sz="1200" b="1" dirty="0">
                <a:solidFill>
                  <a:schemeClr val="accent2"/>
                </a:solidFill>
                <a:ea typeface="SimSun" pitchFamily="2" charset="-122"/>
              </a:rPr>
              <a:t>Medicine &amp; Health Supplement Product Working Group</a:t>
            </a:r>
            <a:endParaRPr lang="th-TH" altLang="th-TH" sz="5400" b="1" dirty="0">
              <a:solidFill>
                <a:schemeClr val="accent2"/>
              </a:solidFill>
              <a:latin typeface="Browallia New" pitchFamily="34" charset="-34"/>
            </a:endParaRPr>
          </a:p>
        </p:txBody>
      </p:sp>
      <p:sp>
        <p:nvSpPr>
          <p:cNvPr id="8209" name="Line 19"/>
          <p:cNvSpPr>
            <a:spLocks noChangeShapeType="1"/>
          </p:cNvSpPr>
          <p:nvPr/>
        </p:nvSpPr>
        <p:spPr bwMode="auto">
          <a:xfrm>
            <a:off x="2124075" y="2420938"/>
            <a:ext cx="45354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0" name="Line 21"/>
          <p:cNvSpPr>
            <a:spLocks noChangeShapeType="1"/>
          </p:cNvSpPr>
          <p:nvPr/>
        </p:nvSpPr>
        <p:spPr bwMode="auto">
          <a:xfrm>
            <a:off x="2124075" y="2420938"/>
            <a:ext cx="1588" cy="153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1" name="Line 22"/>
          <p:cNvSpPr>
            <a:spLocks noChangeShapeType="1"/>
          </p:cNvSpPr>
          <p:nvPr/>
        </p:nvSpPr>
        <p:spPr bwMode="auto">
          <a:xfrm>
            <a:off x="4859338" y="2276475"/>
            <a:ext cx="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2" name="Line 23"/>
          <p:cNvSpPr>
            <a:spLocks noChangeShapeType="1"/>
          </p:cNvSpPr>
          <p:nvPr/>
        </p:nvSpPr>
        <p:spPr bwMode="auto">
          <a:xfrm>
            <a:off x="6659563" y="2420938"/>
            <a:ext cx="1587" cy="153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3" name="Line 24"/>
          <p:cNvSpPr>
            <a:spLocks noChangeShapeType="1"/>
          </p:cNvSpPr>
          <p:nvPr/>
        </p:nvSpPr>
        <p:spPr bwMode="auto">
          <a:xfrm>
            <a:off x="612775" y="4138613"/>
            <a:ext cx="78311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4" name="Line 25"/>
          <p:cNvSpPr>
            <a:spLocks noChangeShapeType="1"/>
          </p:cNvSpPr>
          <p:nvPr/>
        </p:nvSpPr>
        <p:spPr bwMode="auto">
          <a:xfrm>
            <a:off x="612775" y="4138613"/>
            <a:ext cx="1588" cy="306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5" name="Line 26"/>
          <p:cNvSpPr>
            <a:spLocks noChangeShapeType="1"/>
          </p:cNvSpPr>
          <p:nvPr/>
        </p:nvSpPr>
        <p:spPr bwMode="auto">
          <a:xfrm>
            <a:off x="1576388" y="4138613"/>
            <a:ext cx="1587" cy="306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6" name="Line 27"/>
          <p:cNvSpPr>
            <a:spLocks noChangeShapeType="1"/>
          </p:cNvSpPr>
          <p:nvPr/>
        </p:nvSpPr>
        <p:spPr bwMode="auto">
          <a:xfrm>
            <a:off x="2700338" y="4149726"/>
            <a:ext cx="1587" cy="306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7" name="Line 28"/>
          <p:cNvSpPr>
            <a:spLocks noChangeShapeType="1"/>
          </p:cNvSpPr>
          <p:nvPr/>
        </p:nvSpPr>
        <p:spPr bwMode="auto">
          <a:xfrm>
            <a:off x="3563938" y="4149726"/>
            <a:ext cx="1587" cy="306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8" name="Line 29"/>
          <p:cNvSpPr>
            <a:spLocks noChangeShapeType="1"/>
          </p:cNvSpPr>
          <p:nvPr/>
        </p:nvSpPr>
        <p:spPr bwMode="auto">
          <a:xfrm>
            <a:off x="4500563" y="4149726"/>
            <a:ext cx="1587" cy="306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19" name="Line 30"/>
          <p:cNvSpPr>
            <a:spLocks noChangeShapeType="1"/>
          </p:cNvSpPr>
          <p:nvPr/>
        </p:nvSpPr>
        <p:spPr bwMode="auto">
          <a:xfrm>
            <a:off x="5508625" y="4149726"/>
            <a:ext cx="1588" cy="306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20" name="Line 31"/>
          <p:cNvSpPr>
            <a:spLocks noChangeShapeType="1"/>
          </p:cNvSpPr>
          <p:nvPr/>
        </p:nvSpPr>
        <p:spPr bwMode="auto">
          <a:xfrm>
            <a:off x="6443663" y="4149726"/>
            <a:ext cx="1587" cy="306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21" name="Line 32"/>
          <p:cNvSpPr>
            <a:spLocks noChangeShapeType="1"/>
          </p:cNvSpPr>
          <p:nvPr/>
        </p:nvSpPr>
        <p:spPr bwMode="auto">
          <a:xfrm>
            <a:off x="7451725" y="4149726"/>
            <a:ext cx="1588" cy="306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22" name="Line 33"/>
          <p:cNvSpPr>
            <a:spLocks noChangeShapeType="1"/>
          </p:cNvSpPr>
          <p:nvPr/>
        </p:nvSpPr>
        <p:spPr bwMode="auto">
          <a:xfrm>
            <a:off x="8443913" y="4138613"/>
            <a:ext cx="1587" cy="306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23" name="Line 34"/>
          <p:cNvSpPr>
            <a:spLocks noChangeShapeType="1"/>
          </p:cNvSpPr>
          <p:nvPr/>
        </p:nvSpPr>
        <p:spPr bwMode="auto">
          <a:xfrm>
            <a:off x="4829175" y="1493838"/>
            <a:ext cx="1588"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224" name="Line 35"/>
          <p:cNvSpPr>
            <a:spLocks noChangeShapeType="1"/>
          </p:cNvSpPr>
          <p:nvPr/>
        </p:nvSpPr>
        <p:spPr bwMode="auto">
          <a:xfrm flipH="1">
            <a:off x="4859338" y="836613"/>
            <a:ext cx="0" cy="196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Tree>
    <p:extLst>
      <p:ext uri="{BB962C8B-B14F-4D97-AF65-F5344CB8AC3E}">
        <p14:creationId xmlns:p14="http://schemas.microsoft.com/office/powerpoint/2010/main" val="114801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600200" y="228600"/>
            <a:ext cx="5410200" cy="685800"/>
          </a:xfrm>
          <a:solidFill>
            <a:srgbClr val="FFFFB7"/>
          </a:solidFill>
          <a:ln w="44450">
            <a:solidFill>
              <a:srgbClr val="0000FF"/>
            </a:solidFill>
            <a:miter lim="800000"/>
            <a:headEnd type="none" w="sm" len="sm"/>
            <a:tailEnd type="none" w="sm" len="sm"/>
          </a:ln>
        </p:spPr>
        <p:txBody>
          <a:bodyPr lIns="92075" tIns="46038" rIns="92075" bIns="46038"/>
          <a:lstStyle/>
          <a:p>
            <a:pPr algn="ctr" defTabSz="762000"/>
            <a:r>
              <a:rPr lang="en-US" altLang="th-TH" b="1" dirty="0" smtClean="0">
                <a:cs typeface="CordiaUPC" pitchFamily="34" charset="-34"/>
              </a:rPr>
              <a:t>Roles</a:t>
            </a:r>
            <a:r>
              <a:rPr lang="th-TH" altLang="th-TH" b="1" dirty="0" smtClean="0">
                <a:cs typeface="CordiaUPC" pitchFamily="34" charset="-34"/>
              </a:rPr>
              <a:t> </a:t>
            </a:r>
          </a:p>
        </p:txBody>
      </p:sp>
      <p:sp>
        <p:nvSpPr>
          <p:cNvPr id="9219" name="Text Box 5"/>
          <p:cNvSpPr txBox="1">
            <a:spLocks noChangeArrowheads="1"/>
          </p:cNvSpPr>
          <p:nvPr/>
        </p:nvSpPr>
        <p:spPr bwMode="auto">
          <a:xfrm>
            <a:off x="323850" y="1341438"/>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ASEAN Summit</a:t>
            </a:r>
            <a:r>
              <a:rPr lang="th-TH" altLang="th-TH" sz="4000" b="1">
                <a:solidFill>
                  <a:srgbClr val="0000CC"/>
                </a:solidFill>
                <a:latin typeface="AngsanaUPC" pitchFamily="18" charset="-34"/>
                <a:cs typeface="CordiaUPC" pitchFamily="34" charset="-34"/>
              </a:rPr>
              <a:t> </a:t>
            </a:r>
            <a:endParaRPr lang="th-TH" altLang="th-TH">
              <a:latin typeface="AngsanaUPC" pitchFamily="18" charset="-34"/>
              <a:cs typeface="AngsanaUPC" pitchFamily="18" charset="-34"/>
            </a:endParaRPr>
          </a:p>
        </p:txBody>
      </p:sp>
      <p:sp>
        <p:nvSpPr>
          <p:cNvPr id="9220" name="Text Box 6"/>
          <p:cNvSpPr txBox="1">
            <a:spLocks noChangeArrowheads="1"/>
          </p:cNvSpPr>
          <p:nvPr/>
        </p:nvSpPr>
        <p:spPr bwMode="auto">
          <a:xfrm>
            <a:off x="323850" y="2636838"/>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SEOM</a:t>
            </a:r>
            <a:endParaRPr lang="th-TH" altLang="th-TH">
              <a:latin typeface="AngsanaUPC" pitchFamily="18" charset="-34"/>
              <a:cs typeface="CordiaUPC" pitchFamily="34" charset="-34"/>
            </a:endParaRPr>
          </a:p>
        </p:txBody>
      </p:sp>
      <p:sp>
        <p:nvSpPr>
          <p:cNvPr id="9221" name="Text Box 19"/>
          <p:cNvSpPr txBox="1">
            <a:spLocks noChangeArrowheads="1"/>
          </p:cNvSpPr>
          <p:nvPr/>
        </p:nvSpPr>
        <p:spPr bwMode="auto">
          <a:xfrm>
            <a:off x="323850" y="5084763"/>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WG 2</a:t>
            </a:r>
            <a:endParaRPr lang="th-TH" altLang="th-TH">
              <a:latin typeface="AngsanaUPC" pitchFamily="18" charset="-34"/>
              <a:cs typeface="CordiaUPC" pitchFamily="34" charset="-34"/>
            </a:endParaRPr>
          </a:p>
        </p:txBody>
      </p:sp>
      <p:sp>
        <p:nvSpPr>
          <p:cNvPr id="9222" name="Text Box 20"/>
          <p:cNvSpPr txBox="1">
            <a:spLocks noChangeArrowheads="1"/>
          </p:cNvSpPr>
          <p:nvPr/>
        </p:nvSpPr>
        <p:spPr bwMode="auto">
          <a:xfrm>
            <a:off x="323850" y="3933825"/>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ACCSQ</a:t>
            </a:r>
            <a:endParaRPr lang="th-TH" altLang="th-TH">
              <a:latin typeface="AngsanaUPC" pitchFamily="18" charset="-34"/>
              <a:cs typeface="CordiaUPC" pitchFamily="34" charset="-34"/>
            </a:endParaRPr>
          </a:p>
        </p:txBody>
      </p:sp>
      <p:sp>
        <p:nvSpPr>
          <p:cNvPr id="9223" name="Text Box 21"/>
          <p:cNvSpPr txBox="1">
            <a:spLocks noChangeArrowheads="1"/>
          </p:cNvSpPr>
          <p:nvPr/>
        </p:nvSpPr>
        <p:spPr bwMode="auto">
          <a:xfrm>
            <a:off x="5219700" y="3933825"/>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SCA Tech. Infra.</a:t>
            </a:r>
            <a:endParaRPr lang="th-TH" altLang="th-TH">
              <a:latin typeface="AngsanaUPC" pitchFamily="18" charset="-34"/>
              <a:cs typeface="CordiaUPC" pitchFamily="34" charset="-34"/>
            </a:endParaRPr>
          </a:p>
        </p:txBody>
      </p:sp>
      <p:sp>
        <p:nvSpPr>
          <p:cNvPr id="9224" name="Text Box 22"/>
          <p:cNvSpPr txBox="1">
            <a:spLocks noChangeArrowheads="1"/>
          </p:cNvSpPr>
          <p:nvPr/>
        </p:nvSpPr>
        <p:spPr bwMode="auto">
          <a:xfrm>
            <a:off x="5148263" y="2636838"/>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Trade Facilitation</a:t>
            </a:r>
            <a:endParaRPr lang="th-TH" altLang="th-TH">
              <a:latin typeface="AngsanaUPC" pitchFamily="18" charset="-34"/>
              <a:cs typeface="CordiaUPC" pitchFamily="34" charset="-34"/>
            </a:endParaRPr>
          </a:p>
        </p:txBody>
      </p:sp>
      <p:sp>
        <p:nvSpPr>
          <p:cNvPr id="9225" name="Text Box 23"/>
          <p:cNvSpPr txBox="1">
            <a:spLocks noChangeArrowheads="1"/>
          </p:cNvSpPr>
          <p:nvPr/>
        </p:nvSpPr>
        <p:spPr bwMode="auto">
          <a:xfrm>
            <a:off x="5148263" y="1341438"/>
            <a:ext cx="2971800" cy="73977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4000" b="1">
                <a:solidFill>
                  <a:srgbClr val="0000CC"/>
                </a:solidFill>
                <a:latin typeface="AngsanaUPC" pitchFamily="18" charset="-34"/>
                <a:cs typeface="AngsanaUPC" pitchFamily="18" charset="-34"/>
              </a:rPr>
              <a:t>AEC</a:t>
            </a:r>
            <a:endParaRPr lang="th-TH" altLang="th-TH">
              <a:latin typeface="AngsanaUPC" pitchFamily="18" charset="-34"/>
              <a:cs typeface="CordiaUPC" pitchFamily="34" charset="-34"/>
            </a:endParaRPr>
          </a:p>
        </p:txBody>
      </p:sp>
      <p:sp>
        <p:nvSpPr>
          <p:cNvPr id="9226" name="Text Box 24"/>
          <p:cNvSpPr txBox="1">
            <a:spLocks noChangeArrowheads="1"/>
          </p:cNvSpPr>
          <p:nvPr/>
        </p:nvSpPr>
        <p:spPr bwMode="auto">
          <a:xfrm>
            <a:off x="5003800" y="5084763"/>
            <a:ext cx="3455988" cy="1228725"/>
          </a:xfrm>
          <a:prstGeom prst="rect">
            <a:avLst/>
          </a:prstGeom>
          <a:solidFill>
            <a:srgbClr val="FFFFB7"/>
          </a:solidFill>
          <a:ln w="38100">
            <a:solidFill>
              <a:srgbClr val="0000CC"/>
            </a:solidFill>
            <a:miter lim="800000"/>
            <a:headEnd type="none" w="sm" len="sm"/>
            <a:tailEnd type="none" w="sm" len="sm"/>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altLang="th-TH" sz="3600" b="1">
                <a:solidFill>
                  <a:srgbClr val="0000CC"/>
                </a:solidFill>
                <a:latin typeface="AngsanaUPC" pitchFamily="18" charset="-34"/>
                <a:cs typeface="AngsanaUPC" pitchFamily="18" charset="-34"/>
              </a:rPr>
              <a:t>Conformity Assessment Infrastructure</a:t>
            </a:r>
            <a:endParaRPr lang="th-TH" altLang="th-TH" sz="2400">
              <a:latin typeface="AngsanaUPC" pitchFamily="18" charset="-34"/>
              <a:cs typeface="CordiaUPC" pitchFamily="34" charset="-34"/>
            </a:endParaRPr>
          </a:p>
        </p:txBody>
      </p:sp>
      <p:sp>
        <p:nvSpPr>
          <p:cNvPr id="9227" name="Line 25"/>
          <p:cNvSpPr>
            <a:spLocks noChangeShapeType="1"/>
          </p:cNvSpPr>
          <p:nvPr/>
        </p:nvSpPr>
        <p:spPr bwMode="auto">
          <a:xfrm>
            <a:off x="3276600" y="1700213"/>
            <a:ext cx="1871663" cy="0"/>
          </a:xfrm>
          <a:prstGeom prst="line">
            <a:avLst/>
          </a:prstGeom>
          <a:noFill/>
          <a:ln w="101600">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
        <p:nvSpPr>
          <p:cNvPr id="9228" name="Line 26"/>
          <p:cNvSpPr>
            <a:spLocks noChangeShapeType="1"/>
          </p:cNvSpPr>
          <p:nvPr/>
        </p:nvSpPr>
        <p:spPr bwMode="auto">
          <a:xfrm>
            <a:off x="3276600" y="2924175"/>
            <a:ext cx="1871663" cy="0"/>
          </a:xfrm>
          <a:prstGeom prst="line">
            <a:avLst/>
          </a:prstGeom>
          <a:noFill/>
          <a:ln w="101600">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
        <p:nvSpPr>
          <p:cNvPr id="9229" name="Line 27"/>
          <p:cNvSpPr>
            <a:spLocks noChangeShapeType="1"/>
          </p:cNvSpPr>
          <p:nvPr/>
        </p:nvSpPr>
        <p:spPr bwMode="auto">
          <a:xfrm>
            <a:off x="3348038" y="4292600"/>
            <a:ext cx="1871662" cy="0"/>
          </a:xfrm>
          <a:prstGeom prst="line">
            <a:avLst/>
          </a:prstGeom>
          <a:noFill/>
          <a:ln w="101600">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
        <p:nvSpPr>
          <p:cNvPr id="9230" name="Line 28"/>
          <p:cNvSpPr>
            <a:spLocks noChangeShapeType="1"/>
          </p:cNvSpPr>
          <p:nvPr/>
        </p:nvSpPr>
        <p:spPr bwMode="auto">
          <a:xfrm>
            <a:off x="3348038" y="5445125"/>
            <a:ext cx="1655762" cy="0"/>
          </a:xfrm>
          <a:prstGeom prst="line">
            <a:avLst/>
          </a:prstGeom>
          <a:noFill/>
          <a:ln w="101600">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
        <p:nvSpPr>
          <p:cNvPr id="9231" name="Line 29"/>
          <p:cNvSpPr>
            <a:spLocks noChangeShapeType="1"/>
          </p:cNvSpPr>
          <p:nvPr/>
        </p:nvSpPr>
        <p:spPr bwMode="auto">
          <a:xfrm>
            <a:off x="1763713" y="2060575"/>
            <a:ext cx="0" cy="576263"/>
          </a:xfrm>
          <a:prstGeom prst="line">
            <a:avLst/>
          </a:prstGeom>
          <a:noFill/>
          <a:ln w="53975">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
        <p:nvSpPr>
          <p:cNvPr id="9232" name="Line 31"/>
          <p:cNvSpPr>
            <a:spLocks noChangeShapeType="1"/>
          </p:cNvSpPr>
          <p:nvPr/>
        </p:nvSpPr>
        <p:spPr bwMode="auto">
          <a:xfrm>
            <a:off x="1763713" y="4652963"/>
            <a:ext cx="0" cy="504825"/>
          </a:xfrm>
          <a:prstGeom prst="line">
            <a:avLst/>
          </a:prstGeom>
          <a:noFill/>
          <a:ln w="53975">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
        <p:nvSpPr>
          <p:cNvPr id="9233" name="Line 32"/>
          <p:cNvSpPr>
            <a:spLocks noChangeShapeType="1"/>
          </p:cNvSpPr>
          <p:nvPr/>
        </p:nvSpPr>
        <p:spPr bwMode="auto">
          <a:xfrm>
            <a:off x="1763713" y="3357563"/>
            <a:ext cx="0" cy="576262"/>
          </a:xfrm>
          <a:prstGeom prst="line">
            <a:avLst/>
          </a:prstGeom>
          <a:noFill/>
          <a:ln w="53975">
            <a:solidFill>
              <a:srgbClr val="DD155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th-TH"/>
          </a:p>
        </p:txBody>
      </p:sp>
    </p:spTree>
    <p:extLst>
      <p:ext uri="{BB962C8B-B14F-4D97-AF65-F5344CB8AC3E}">
        <p14:creationId xmlns:p14="http://schemas.microsoft.com/office/powerpoint/2010/main" val="4457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45860</TotalTime>
  <Words>1028</Words>
  <Application>Microsoft Office PowerPoint</Application>
  <PresentationFormat>On-screen Show (4:3)</PresentationFormat>
  <Paragraphs>249</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Direction of  Conformity Assesssment  in ASEAN  </vt:lpstr>
      <vt:lpstr>Outline</vt:lpstr>
      <vt:lpstr>PowerPoint Presentation</vt:lpstr>
      <vt:lpstr>PowerPoint Presentation</vt:lpstr>
      <vt:lpstr>Why an ASEAN Community?</vt:lpstr>
      <vt:lpstr>The ASEAN Journey to Community Building</vt:lpstr>
      <vt:lpstr>The AEC Building Milestones </vt:lpstr>
      <vt:lpstr>PowerPoint Presentation</vt:lpstr>
      <vt:lpstr>Roles </vt:lpstr>
      <vt:lpstr>PowerPoint Presentation</vt:lpstr>
      <vt:lpstr>ASEAN CA technical Infrastructure</vt:lpstr>
      <vt:lpstr>PowerPoint Presentation</vt:lpstr>
      <vt:lpstr>PowerPoint Presentation</vt:lpstr>
      <vt:lpstr>ACCSQ WG 2 Post 2015 </vt:lpstr>
      <vt:lpstr>Conclusion </vt:lpstr>
      <vt:lpstr>PowerPoint Presentation</vt:lpstr>
    </vt:vector>
  </TitlesOfParts>
  <Company>The ASEAN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ASEAN 2015 Community Building &amp; Post-2015 ASEAN</dc:title>
  <dc:creator>AKP Mochtan</dc:creator>
  <cp:lastModifiedBy>tisi</cp:lastModifiedBy>
  <cp:revision>320</cp:revision>
  <cp:lastPrinted>2014-01-15T09:12:54Z</cp:lastPrinted>
  <dcterms:created xsi:type="dcterms:W3CDTF">2014-01-08T09:58:03Z</dcterms:created>
  <dcterms:modified xsi:type="dcterms:W3CDTF">2015-06-15T01:14:41Z</dcterms:modified>
</cp:coreProperties>
</file>